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1"/>
  </p:notesMasterIdLst>
  <p:sldIdLst>
    <p:sldId id="302" r:id="rId2"/>
    <p:sldId id="332" r:id="rId3"/>
    <p:sldId id="508" r:id="rId4"/>
    <p:sldId id="509" r:id="rId5"/>
    <p:sldId id="507" r:id="rId6"/>
    <p:sldId id="333" r:id="rId7"/>
    <p:sldId id="272" r:id="rId8"/>
    <p:sldId id="312" r:id="rId9"/>
    <p:sldId id="505" r:id="rId10"/>
    <p:sldId id="299" r:id="rId11"/>
    <p:sldId id="275" r:id="rId12"/>
    <p:sldId id="322" r:id="rId13"/>
    <p:sldId id="321" r:id="rId14"/>
    <p:sldId id="323" r:id="rId15"/>
    <p:sldId id="325" r:id="rId16"/>
    <p:sldId id="287" r:id="rId17"/>
    <p:sldId id="288" r:id="rId18"/>
    <p:sldId id="327" r:id="rId19"/>
    <p:sldId id="328" r:id="rId20"/>
    <p:sldId id="295" r:id="rId21"/>
    <p:sldId id="296" r:id="rId22"/>
    <p:sldId id="276" r:id="rId23"/>
    <p:sldId id="292" r:id="rId24"/>
    <p:sldId id="308" r:id="rId25"/>
    <p:sldId id="318" r:id="rId26"/>
    <p:sldId id="281" r:id="rId27"/>
    <p:sldId id="300" r:id="rId28"/>
    <p:sldId id="301" r:id="rId29"/>
    <p:sldId id="338" r:id="rId30"/>
    <p:sldId id="334" r:id="rId31"/>
    <p:sldId id="335" r:id="rId32"/>
    <p:sldId id="336" r:id="rId33"/>
    <p:sldId id="337" r:id="rId34"/>
    <p:sldId id="500" r:id="rId35"/>
    <p:sldId id="501" r:id="rId36"/>
    <p:sldId id="506" r:id="rId37"/>
    <p:sldId id="503" r:id="rId38"/>
    <p:sldId id="502" r:id="rId39"/>
    <p:sldId id="504" r:id="rId40"/>
  </p:sldIdLst>
  <p:sldSz cx="12192000" cy="6858000"/>
  <p:notesSz cx="7086600" cy="9372600"/>
  <p:custDataLst>
    <p:tags r:id="rId42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64C8"/>
    <a:srgbClr val="A7BDE9"/>
    <a:srgbClr val="2850A0"/>
    <a:srgbClr val="535353"/>
    <a:srgbClr val="A6A6A6"/>
    <a:srgbClr val="7F9FDF"/>
    <a:srgbClr val="003399"/>
    <a:srgbClr val="C8D8E6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 autoAdjust="0"/>
    <p:restoredTop sz="93073" autoAdjust="0"/>
  </p:normalViewPr>
  <p:slideViewPr>
    <p:cSldViewPr showGuides="1">
      <p:cViewPr varScale="1">
        <p:scale>
          <a:sx n="128" d="100"/>
          <a:sy n="128" d="100"/>
        </p:scale>
        <p:origin x="1136" y="176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1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2021-05-26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3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6" y="6308726"/>
            <a:ext cx="8159849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/>
              <a:t>Click to add notes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90325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8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think-cell Slide" r:id="rId12" imgW="360" imgH="360" progId="">
                  <p:embed/>
                </p:oleObj>
              </mc:Choice>
              <mc:Fallback>
                <p:oleObj name="think-cell Slide" r:id="rId12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67637" y="117007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10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>
            <a:off x="479376" y="837000"/>
            <a:ext cx="11232000" cy="0"/>
          </a:xfrm>
          <a:prstGeom prst="line">
            <a:avLst/>
          </a:prstGeom>
          <a:noFill/>
          <a:ln w="12700">
            <a:solidFill>
              <a:schemeClr val="bg1">
                <a:lumMod val="85000"/>
              </a:schemeClr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‹#›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6" r:id="rId4"/>
    <p:sldLayoutId id="2147483797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lickcharts.com/sp500" TargetMode="External"/><Relationship Id="rId4" Type="http://schemas.openxmlformats.org/officeDocument/2006/relationships/hyperlink" Target="https://www.slickcharts.com/nasdaq100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5661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8.02 'Edouard Albert Roche' (2021-04-18)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 in a Global Corporation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 </a:t>
            </a:r>
            <a:r>
              <a:rPr lang="en-US" sz="1200" dirty="0">
                <a:solidFill>
                  <a:schemeClr val="tx1"/>
                </a:solidFill>
              </a:rPr>
              <a:t>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552000" y="4653000"/>
            <a:ext cx="4608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Fast</a:t>
            </a:r>
            <a:r>
              <a:rPr lang="en-US" sz="1200" dirty="0">
                <a:solidFill>
                  <a:schemeClr val="tx1"/>
                </a:solidFill>
              </a:rPr>
              <a:t>:  Runs at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many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In seconds, not hours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976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Integrating Corporate data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22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989000"/>
            <a:ext cx="1800200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27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894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478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15118"/>
            <a:ext cx="1727568" cy="621883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134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06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8448" cy="126014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786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7568" cy="190796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15119"/>
            <a:ext cx="1727568" cy="3175508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941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12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038577"/>
            <a:ext cx="1727568" cy="380369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01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773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493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05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2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14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42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28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14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13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773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493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14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64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86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14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0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86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3933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86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58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653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653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797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36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54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0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08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0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44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0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16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94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94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285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05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373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129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093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053163"/>
            <a:ext cx="2409845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chemeClr val="tx1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592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37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93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1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09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493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revolving, </a:t>
            </a:r>
            <a:b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21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134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283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/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365000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548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842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659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537481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09962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7" y="1196736"/>
            <a:ext cx="11232000" cy="410426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Simple </a:t>
            </a:r>
            <a:r>
              <a:rPr lang="en-US" sz="1400" dirty="0"/>
              <a:t>procedural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Easy to read and understand</a:t>
            </a:r>
            <a:r>
              <a:rPr lang="en-US" sz="1400" dirty="0"/>
              <a:t> the code, therefore very easy to learn programming.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2850A0"/>
                </a:solidFill>
              </a:rPr>
              <a:t>Powerful</a:t>
            </a:r>
            <a:r>
              <a:rPr lang="en-US" sz="1400" dirty="0"/>
              <a:t> language semantics </a:t>
            </a:r>
            <a:r>
              <a:rPr lang="en-US" sz="1400" b="1" dirty="0">
                <a:solidFill>
                  <a:srgbClr val="003399"/>
                </a:solidFill>
              </a:rPr>
              <a:t>keeps your program short </a:t>
            </a:r>
            <a:r>
              <a:rPr lang="en-US" sz="1400" dirty="0"/>
              <a:t>to solve complex problems.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Immediately </a:t>
            </a:r>
            <a:r>
              <a:rPr lang="en-US" sz="1400" dirty="0"/>
              <a:t>get your code 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Clear, natural language</a:t>
            </a:r>
            <a:r>
              <a:rPr lang="en-US" sz="1400" dirty="0"/>
              <a:t>. Give your variables, tables, functions, etc. natural names (spaces are allowed 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Big Data tables</a:t>
            </a:r>
            <a:r>
              <a:rPr lang="en-US" sz="1400" dirty="0"/>
              <a:t> of any size are one of the main data storage models and B4P is optimized for this.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hierarchical data storage model </a:t>
            </a:r>
            <a:r>
              <a:rPr lang="en-US" sz="1400" dirty="0"/>
              <a:t>to manage tree-type hierarchical information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No programming complexity</a:t>
            </a:r>
            <a:r>
              <a:rPr lang="en-US" sz="1400" dirty="0"/>
              <a:t> such as type definitions, declaring all the variables and doing memory management on your own.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Significantly less need for fine grained programming like formulating loops, using variables, coding detailed algorithms,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err="1"/>
              <a:t>B4P</a:t>
            </a:r>
            <a:r>
              <a:rPr lang="en-US" sz="1400" dirty="0"/>
              <a:t> understands data formats such as </a:t>
            </a:r>
            <a:r>
              <a:rPr lang="en-US" sz="1400" b="1" dirty="0">
                <a:solidFill>
                  <a:srgbClr val="003399"/>
                </a:solidFill>
              </a:rPr>
              <a:t>Excel, HTML, XML, JSON, CSV</a:t>
            </a:r>
            <a:r>
              <a:rPr lang="en-US" sz="1400" dirty="0"/>
              <a:t>, etc. to retrieve data from Excel, database</a:t>
            </a:r>
            <a:br>
              <a:rPr lang="en-US" sz="1400" dirty="0"/>
            </a:br>
            <a:r>
              <a:rPr lang="en-US" sz="1400" dirty="0"/>
              <a:t>and the Internet directly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The execution engine and all library files are </a:t>
            </a:r>
            <a:r>
              <a:rPr lang="en-US" sz="1400" b="1" dirty="0">
                <a:solidFill>
                  <a:srgbClr val="003399"/>
                </a:solidFill>
              </a:rPr>
              <a:t>very light-weight and lean</a:t>
            </a:r>
            <a:r>
              <a:rPr lang="en-US" sz="1400" dirty="0"/>
              <a:t>, very robust and start quickly.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Portability </a:t>
            </a:r>
            <a:r>
              <a:rPr lang="en-US" sz="1400" dirty="0"/>
              <a:t>(Windows, Linux, MacOS, etc.), enabling to run the same code on any computer.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Output Excel files </a:t>
            </a:r>
            <a:r>
              <a:rPr lang="en-US" sz="1400" b="1" dirty="0">
                <a:solidFill>
                  <a:srgbClr val="003399"/>
                </a:solidFill>
              </a:rPr>
              <a:t>with style and formatting</a:t>
            </a:r>
            <a:r>
              <a:rPr lang="en-US" sz="1400" dirty="0"/>
              <a:t> like fonts, colors, number formats, row widths,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function library </a:t>
            </a:r>
            <a:r>
              <a:rPr lang="en-US" sz="1400" dirty="0"/>
              <a:t>with </a:t>
            </a:r>
            <a:r>
              <a:rPr lang="en-US" sz="1400" b="1" dirty="0">
                <a:solidFill>
                  <a:srgbClr val="2850A0"/>
                </a:solidFill>
              </a:rPr>
              <a:t>over 800 functions</a:t>
            </a:r>
            <a:r>
              <a:rPr lang="en-US" sz="1400" dirty="0"/>
              <a:t>, including 200 functions for processing tables, and growing.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1488000" y="5625921"/>
            <a:ext cx="8568000" cy="557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The B4P Language allows you to express yourself easily in plain English to solve complex problem.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 Focus on the </a:t>
            </a:r>
            <a:r>
              <a:rPr lang="en-US" sz="1400" b="1" i="1" dirty="0">
                <a:solidFill>
                  <a:schemeClr val="bg1"/>
                </a:solidFill>
              </a:rPr>
              <a:t>what</a:t>
            </a:r>
            <a:r>
              <a:rPr lang="en-US" sz="1400" b="1" dirty="0">
                <a:solidFill>
                  <a:schemeClr val="bg1"/>
                </a:solidFill>
              </a:rPr>
              <a:t>, not the </a:t>
            </a:r>
            <a:r>
              <a:rPr lang="en-US" sz="1400" b="1" i="1" dirty="0">
                <a:solidFill>
                  <a:schemeClr val="bg1"/>
                </a:solidFill>
              </a:rPr>
              <a:t>how</a:t>
            </a:r>
            <a:r>
              <a:rPr lang="en-US" sz="14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852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Syntax and Semantics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657" y="1269000"/>
            <a:ext cx="11196980" cy="4896544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Overall language block structure similar to C / C++ / Java.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Full and homogeneous UNICODE support.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Tables and structured variables are the two main data storage mechanisms.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 names, variable names and function names are fully flexible, e.g. multiple words and spaces are allowed.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Full Excel support, including formatting and style.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Variables organized in a dynamic tree, allowing to build up nested arrays and structures.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Load / save sophisticated JSON contents to / from the variable structure using 1 statement.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Code pieces can be passed as function parameters which will be executed multiple time or on a on-demand basis: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	table process (...),  pick if (...)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Benefit: 	Eliminates need to write loops or other details.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Numerous flexible control flow mechanisms, going beyond the common ones like if, while, for, ...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Cross platform compatibility: Windows / Linux / MacOS: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names with directory paths are understood and interpreted correctly in other platforms (e.g. Windows vs. Linux).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Your program does not need to be modified to run on a different system.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Powerful parameter set and matrix operations to process big data.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1. </a:t>
            </a:r>
            <a:r>
              <a:rPr lang="en-US" sz="1400" b="1" dirty="0">
                <a:solidFill>
                  <a:srgbClr val="003399"/>
                </a:solidFill>
              </a:rPr>
              <a:t>Use the rich B4P function library </a:t>
            </a:r>
            <a:r>
              <a:rPr lang="en-US" sz="1400" dirty="0"/>
              <a:t>to process your big data.  They deliver naked machine performance.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2. </a:t>
            </a:r>
            <a:r>
              <a:rPr lang="en-US" sz="1400" b="1" dirty="0">
                <a:solidFill>
                  <a:srgbClr val="003399"/>
                </a:solidFill>
              </a:rPr>
              <a:t>Use deep operations </a:t>
            </a:r>
            <a:r>
              <a:rPr lang="en-US" sz="1400" dirty="0"/>
              <a:t>(vector and matrix operations) to process large amount of data inside tables and parameter sets.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3. Think how you can formulate your code in a very compact manner without compromising comprehensibility. </a:t>
            </a:r>
            <a:endParaRPr lang="en-US" sz="1400" b="1" dirty="0">
              <a:solidFill>
                <a:srgbClr val="00339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908F5E-979C-4701-8FAD-27FFBC98F24D}"/>
              </a:ext>
            </a:extLst>
          </p:cNvPr>
          <p:cNvSpPr/>
          <p:nvPr/>
        </p:nvSpPr>
        <p:spPr>
          <a:xfrm>
            <a:off x="3000000" y="4725000"/>
            <a:ext cx="4464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Complete solutions require only 5-20 statements</a:t>
            </a:r>
          </a:p>
        </p:txBody>
      </p:sp>
    </p:spTree>
    <p:extLst>
      <p:ext uri="{BB962C8B-B14F-4D97-AF65-F5344CB8AC3E}">
        <p14:creationId xmlns:p14="http://schemas.microsoft.com/office/powerpoint/2010/main" val="2178175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41" y="3442364"/>
            <a:ext cx="2297425" cy="167667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1373755" y="5708656"/>
            <a:ext cx="9000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Task:  A new football club should be created by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69241" y="310074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711" y="1541123"/>
            <a:ext cx="3888000" cy="357791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3" name="Group 23">
            <a:extLst>
              <a:ext uri="{FF2B5EF4-FFF2-40B4-BE49-F238E27FC236}">
                <a16:creationId xmlns:a16="http://schemas.microsoft.com/office/drawing/2014/main" id="{3B4634C1-5635-5843-AE55-9B575ED81C0D}"/>
              </a:ext>
            </a:extLst>
          </p:cNvPr>
          <p:cNvGrpSpPr/>
          <p:nvPr/>
        </p:nvGrpSpPr>
        <p:grpSpPr>
          <a:xfrm>
            <a:off x="5016000" y="2709000"/>
            <a:ext cx="1656000" cy="936000"/>
            <a:chOff x="4625551" y="2005520"/>
            <a:chExt cx="1974449" cy="1202399"/>
          </a:xfrm>
        </p:grpSpPr>
        <p:grpSp>
          <p:nvGrpSpPr>
            <p:cNvPr id="44" name="Gruppieren 8">
              <a:extLst>
                <a:ext uri="{FF2B5EF4-FFF2-40B4-BE49-F238E27FC236}">
                  <a16:creationId xmlns:a16="http://schemas.microsoft.com/office/drawing/2014/main" id="{15BEF521-9E40-DD4D-B637-16B3F30AB2B9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51" name="B4P">
                <a:extLst>
                  <a:ext uri="{FF2B5EF4-FFF2-40B4-BE49-F238E27FC236}">
                    <a16:creationId xmlns:a16="http://schemas.microsoft.com/office/drawing/2014/main" id="{41B4BDD4-0C36-A647-8BFF-8F6386CC3217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52" name="Triangle">
                <a:extLst>
                  <a:ext uri="{FF2B5EF4-FFF2-40B4-BE49-F238E27FC236}">
                    <a16:creationId xmlns:a16="http://schemas.microsoft.com/office/drawing/2014/main" id="{E92130DC-56F2-E547-B36C-A20AC81A1525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45" name="Gruppieren 20">
              <a:extLst>
                <a:ext uri="{FF2B5EF4-FFF2-40B4-BE49-F238E27FC236}">
                  <a16:creationId xmlns:a16="http://schemas.microsoft.com/office/drawing/2014/main" id="{8AED75AA-347E-D54B-8FBC-D6C469A1387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48" name="Rechteck: abgerundete Ecken 14">
                <a:extLst>
                  <a:ext uri="{FF2B5EF4-FFF2-40B4-BE49-F238E27FC236}">
                    <a16:creationId xmlns:a16="http://schemas.microsoft.com/office/drawing/2014/main" id="{F12A5296-5952-4644-9E45-10EBC677F557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B4P">
                <a:extLst>
                  <a:ext uri="{FF2B5EF4-FFF2-40B4-BE49-F238E27FC236}">
                    <a16:creationId xmlns:a16="http://schemas.microsoft.com/office/drawing/2014/main" id="{18D9162D-BD4C-0B4B-8737-C9CD59A74343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50" name="Triangle">
                <a:extLst>
                  <a:ext uri="{FF2B5EF4-FFF2-40B4-BE49-F238E27FC236}">
                    <a16:creationId xmlns:a16="http://schemas.microsoft.com/office/drawing/2014/main" id="{58043186-6366-E84C-BE80-2B49FDE54691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46" name="Right Arrow 26">
              <a:extLst>
                <a:ext uri="{FF2B5EF4-FFF2-40B4-BE49-F238E27FC236}">
                  <a16:creationId xmlns:a16="http://schemas.microsoft.com/office/drawing/2014/main" id="{EB89E092-C779-6842-9C80-05A79719BC52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7" name="Right Arrow 27">
              <a:extLst>
                <a:ext uri="{FF2B5EF4-FFF2-40B4-BE49-F238E27FC236}">
                  <a16:creationId xmlns:a16="http://schemas.microsoft.com/office/drawing/2014/main" id="{79D12D36-16A6-204B-8526-A97A1EB02AD9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231975"/>
            <a:ext cx="11232000" cy="431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statements:  load, clean, align semantics, merge, and save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205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205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Multiple words </a:t>
            </a:r>
            <a:r>
              <a:rPr lang="en-US" sz="1200" dirty="0">
                <a:solidFill>
                  <a:schemeClr val="tx1"/>
                </a:solidFill>
              </a:rPr>
              <a:t>for functions, variables, table names, header names, allow for readability and naming flexibility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58D28B3-C356-4D7C-851C-D2E6177B4D65}"/>
              </a:ext>
            </a:extLst>
          </p:cNvPr>
          <p:cNvSpPr/>
          <p:nvPr/>
        </p:nvSpPr>
        <p:spPr>
          <a:xfrm>
            <a:off x="480000" y="4076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One statement merges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two tables </a:t>
            </a:r>
            <a:r>
              <a:rPr lang="en-US" sz="1200" dirty="0">
                <a:solidFill>
                  <a:schemeClr val="tx1"/>
                </a:solidFill>
              </a:rPr>
              <a:t>as specified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1F06EFC-F3B4-4555-9C57-832F74477450}"/>
              </a:ext>
            </a:extLst>
          </p:cNvPr>
          <p:cNvCxnSpPr>
            <a:cxnSpLocks/>
          </p:cNvCxnSpPr>
          <p:nvPr/>
        </p:nvCxnSpPr>
        <p:spPr>
          <a:xfrm>
            <a:off x="2712000" y="414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35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No loops.  </a:t>
            </a:r>
            <a:r>
              <a:rPr lang="en-US" sz="1200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apply for whole tables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4AB2537-D0DA-4312-A9A7-84C91932201A}"/>
              </a:ext>
            </a:extLst>
          </p:cNvPr>
          <p:cNvSpPr/>
          <p:nvPr/>
        </p:nvSpPr>
        <p:spPr>
          <a:xfrm>
            <a:off x="480000" y="2925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Excel file loaded </a:t>
            </a:r>
            <a:r>
              <a:rPr lang="en-US" sz="1200" dirty="0">
                <a:solidFill>
                  <a:schemeClr val="tx1"/>
                </a:solidFill>
              </a:rPr>
              <a:t>with</a:t>
            </a:r>
          </a:p>
          <a:p>
            <a:r>
              <a:rPr lang="en-US" sz="1200" dirty="0">
                <a:solidFill>
                  <a:schemeClr val="tx1"/>
                </a:solidFill>
              </a:rPr>
              <a:t>a single simple statement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652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8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925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4F2DEA26-27EB-435C-AED6-B912F07E4AE7}"/>
              </a:ext>
            </a:extLst>
          </p:cNvPr>
          <p:cNvCxnSpPr>
            <a:cxnSpLocks/>
          </p:cNvCxnSpPr>
          <p:nvPr/>
        </p:nvCxnSpPr>
        <p:spPr>
          <a:xfrm>
            <a:off x="2712000" y="30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6EBCAB0-7C86-400F-B010-F603DAABF952}"/>
              </a:ext>
            </a:extLst>
          </p:cNvPr>
          <p:cNvCxnSpPr>
            <a:cxnSpLocks/>
          </p:cNvCxnSpPr>
          <p:nvPr/>
        </p:nvCxnSpPr>
        <p:spPr>
          <a:xfrm>
            <a:off x="660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972A197-CE58-407B-B778-14E3B654EE8A}"/>
              </a:ext>
            </a:extLst>
          </p:cNvPr>
          <p:cNvCxnSpPr>
            <a:cxnSpLocks/>
          </p:cNvCxnSpPr>
          <p:nvPr/>
        </p:nvCxnSpPr>
        <p:spPr>
          <a:xfrm>
            <a:off x="9552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717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358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061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061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comprehensible function names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2781000"/>
            <a:ext cx="2232000" cy="792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and target </a:t>
            </a:r>
            <a:r>
              <a:rPr lang="en-US" sz="1200" b="1" dirty="0" err="1">
                <a:solidFill>
                  <a:schemeClr val="tx1"/>
                </a:solidFill>
              </a:rPr>
              <a:t>inde</a:t>
            </a:r>
            <a:r>
              <a:rPr lang="en-US" sz="1200" b="1" dirty="0">
                <a:solidFill>
                  <a:schemeClr val="tx1"/>
                </a:solidFill>
              </a:rPr>
              <a:t>-pendent approach to format </a:t>
            </a:r>
            <a:r>
              <a:rPr lang="en-US" sz="1200" dirty="0">
                <a:solidFill>
                  <a:schemeClr val="tx1"/>
                </a:solidFill>
              </a:rPr>
              <a:t>tables, rows, columns and cells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004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22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781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column width, 20, row height, 20,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                 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vertical align, center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sheet, column width, 30 );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565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21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8E7696A5-C206-9541-B8E0-67B8AFB305AC}"/>
              </a:ext>
            </a:extLst>
          </p:cNvPr>
          <p:cNvSpPr txBox="1">
            <a:spLocks/>
          </p:cNvSpPr>
          <p:nvPr/>
        </p:nvSpPr>
        <p:spPr>
          <a:xfrm>
            <a:off x="264000" y="1053000"/>
            <a:ext cx="11232000" cy="57605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7 additional statements add coloring, formatting, and style to Excel file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869522D-9E86-E64A-8BEB-528A78F71DF9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32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rapezoid 2">
            <a:extLst>
              <a:ext uri="{FF2B5EF4-FFF2-40B4-BE49-F238E27FC236}">
                <a16:creationId xmlns:a16="http://schemas.microsoft.com/office/drawing/2014/main" id="{23639ED0-9321-ED44-91BA-C4B277B003AA}"/>
              </a:ext>
            </a:extLst>
          </p:cNvPr>
          <p:cNvSpPr/>
          <p:nvPr/>
        </p:nvSpPr>
        <p:spPr>
          <a:xfrm rot="10800000">
            <a:off x="5339409" y="4918630"/>
            <a:ext cx="1892784" cy="1318365"/>
          </a:xfrm>
          <a:custGeom>
            <a:avLst/>
            <a:gdLst>
              <a:gd name="connsiteX0" fmla="*/ 0 w 2444683"/>
              <a:gd name="connsiteY0" fmla="*/ 1368000 h 1368000"/>
              <a:gd name="connsiteX1" fmla="*/ 342000 w 2444683"/>
              <a:gd name="connsiteY1" fmla="*/ 0 h 1368000"/>
              <a:gd name="connsiteX2" fmla="*/ 2102683 w 2444683"/>
              <a:gd name="connsiteY2" fmla="*/ 0 h 1368000"/>
              <a:gd name="connsiteX3" fmla="*/ 2444683 w 2444683"/>
              <a:gd name="connsiteY3" fmla="*/ 1368000 h 1368000"/>
              <a:gd name="connsiteX4" fmla="*/ 0 w 2444683"/>
              <a:gd name="connsiteY4" fmla="*/ 1368000 h 1368000"/>
              <a:gd name="connsiteX0" fmla="*/ 0 w 2113942"/>
              <a:gd name="connsiteY0" fmla="*/ 1368000 h 1368000"/>
              <a:gd name="connsiteX1" fmla="*/ 342000 w 2113942"/>
              <a:gd name="connsiteY1" fmla="*/ 0 h 1368000"/>
              <a:gd name="connsiteX2" fmla="*/ 2102683 w 2113942"/>
              <a:gd name="connsiteY2" fmla="*/ 0 h 1368000"/>
              <a:gd name="connsiteX3" fmla="*/ 2113942 w 2113942"/>
              <a:gd name="connsiteY3" fmla="*/ 1342059 h 1368000"/>
              <a:gd name="connsiteX4" fmla="*/ 0 w 2113942"/>
              <a:gd name="connsiteY4" fmla="*/ 1368000 h 1368000"/>
              <a:gd name="connsiteX0" fmla="*/ 280570 w 1771942"/>
              <a:gd name="connsiteY0" fmla="*/ 1380970 h 1380970"/>
              <a:gd name="connsiteX1" fmla="*/ 0 w 1771942"/>
              <a:gd name="connsiteY1" fmla="*/ 0 h 1380970"/>
              <a:gd name="connsiteX2" fmla="*/ 1760683 w 1771942"/>
              <a:gd name="connsiteY2" fmla="*/ 0 h 1380970"/>
              <a:gd name="connsiteX3" fmla="*/ 1771942 w 1771942"/>
              <a:gd name="connsiteY3" fmla="*/ 1342059 h 1380970"/>
              <a:gd name="connsiteX4" fmla="*/ 280570 w 1771942"/>
              <a:gd name="connsiteY4" fmla="*/ 1380970 h 1380970"/>
              <a:gd name="connsiteX0" fmla="*/ 630766 w 2122138"/>
              <a:gd name="connsiteY0" fmla="*/ 1380970 h 1380970"/>
              <a:gd name="connsiteX1" fmla="*/ 0 w 2122138"/>
              <a:gd name="connsiteY1" fmla="*/ 84307 h 1380970"/>
              <a:gd name="connsiteX2" fmla="*/ 2110879 w 2122138"/>
              <a:gd name="connsiteY2" fmla="*/ 0 h 1380970"/>
              <a:gd name="connsiteX3" fmla="*/ 2122138 w 2122138"/>
              <a:gd name="connsiteY3" fmla="*/ 1342059 h 1380970"/>
              <a:gd name="connsiteX4" fmla="*/ 630766 w 2122138"/>
              <a:gd name="connsiteY4" fmla="*/ 1380970 h 1380970"/>
              <a:gd name="connsiteX0" fmla="*/ 630766 w 2480530"/>
              <a:gd name="connsiteY0" fmla="*/ 1303149 h 1303149"/>
              <a:gd name="connsiteX1" fmla="*/ 0 w 2480530"/>
              <a:gd name="connsiteY1" fmla="*/ 6486 h 1303149"/>
              <a:gd name="connsiteX2" fmla="*/ 2480530 w 2480530"/>
              <a:gd name="connsiteY2" fmla="*/ 0 h 1303149"/>
              <a:gd name="connsiteX3" fmla="*/ 2122138 w 2480530"/>
              <a:gd name="connsiteY3" fmla="*/ 1264238 h 1303149"/>
              <a:gd name="connsiteX4" fmla="*/ 630766 w 2480530"/>
              <a:gd name="connsiteY4" fmla="*/ 1303149 h 1303149"/>
              <a:gd name="connsiteX0" fmla="*/ 630766 w 2480530"/>
              <a:gd name="connsiteY0" fmla="*/ 1303149 h 1303149"/>
              <a:gd name="connsiteX1" fmla="*/ 0 w 2480530"/>
              <a:gd name="connsiteY1" fmla="*/ 6486 h 1303149"/>
              <a:gd name="connsiteX2" fmla="*/ 2480530 w 2480530"/>
              <a:gd name="connsiteY2" fmla="*/ 0 h 1303149"/>
              <a:gd name="connsiteX3" fmla="*/ 2122138 w 2480530"/>
              <a:gd name="connsiteY3" fmla="*/ 1264238 h 1303149"/>
              <a:gd name="connsiteX4" fmla="*/ 630766 w 2480530"/>
              <a:gd name="connsiteY4" fmla="*/ 1303149 h 1303149"/>
              <a:gd name="connsiteX0" fmla="*/ 624280 w 2474044"/>
              <a:gd name="connsiteY0" fmla="*/ 1303149 h 1303149"/>
              <a:gd name="connsiteX1" fmla="*/ 0 w 2474044"/>
              <a:gd name="connsiteY1" fmla="*/ 90792 h 1303149"/>
              <a:gd name="connsiteX2" fmla="*/ 2474044 w 2474044"/>
              <a:gd name="connsiteY2" fmla="*/ 0 h 1303149"/>
              <a:gd name="connsiteX3" fmla="*/ 2115652 w 2474044"/>
              <a:gd name="connsiteY3" fmla="*/ 1264238 h 1303149"/>
              <a:gd name="connsiteX4" fmla="*/ 624280 w 2474044"/>
              <a:gd name="connsiteY4" fmla="*/ 1303149 h 1303149"/>
              <a:gd name="connsiteX0" fmla="*/ 624280 w 2474044"/>
              <a:gd name="connsiteY0" fmla="*/ 1212357 h 1212357"/>
              <a:gd name="connsiteX1" fmla="*/ 0 w 2474044"/>
              <a:gd name="connsiteY1" fmla="*/ 0 h 1212357"/>
              <a:gd name="connsiteX2" fmla="*/ 2474044 w 2474044"/>
              <a:gd name="connsiteY2" fmla="*/ 12970 h 1212357"/>
              <a:gd name="connsiteX3" fmla="*/ 2115652 w 2474044"/>
              <a:gd name="connsiteY3" fmla="*/ 1173446 h 1212357"/>
              <a:gd name="connsiteX4" fmla="*/ 624280 w 2474044"/>
              <a:gd name="connsiteY4" fmla="*/ 1212357 h 1212357"/>
              <a:gd name="connsiteX0" fmla="*/ 624280 w 2474044"/>
              <a:gd name="connsiteY0" fmla="*/ 1212357 h 1244782"/>
              <a:gd name="connsiteX1" fmla="*/ 0 w 2474044"/>
              <a:gd name="connsiteY1" fmla="*/ 0 h 1244782"/>
              <a:gd name="connsiteX2" fmla="*/ 2474044 w 2474044"/>
              <a:gd name="connsiteY2" fmla="*/ 12970 h 1244782"/>
              <a:gd name="connsiteX3" fmla="*/ 2102682 w 2474044"/>
              <a:gd name="connsiteY3" fmla="*/ 1244782 h 1244782"/>
              <a:gd name="connsiteX4" fmla="*/ 624280 w 2474044"/>
              <a:gd name="connsiteY4" fmla="*/ 1212357 h 1244782"/>
              <a:gd name="connsiteX0" fmla="*/ 624280 w 2474044"/>
              <a:gd name="connsiteY0" fmla="*/ 1212357 h 1231812"/>
              <a:gd name="connsiteX1" fmla="*/ 0 w 2474044"/>
              <a:gd name="connsiteY1" fmla="*/ 0 h 1231812"/>
              <a:gd name="connsiteX2" fmla="*/ 2474044 w 2474044"/>
              <a:gd name="connsiteY2" fmla="*/ 12970 h 1231812"/>
              <a:gd name="connsiteX3" fmla="*/ 2050801 w 2474044"/>
              <a:gd name="connsiteY3" fmla="*/ 1231812 h 1231812"/>
              <a:gd name="connsiteX4" fmla="*/ 624280 w 2474044"/>
              <a:gd name="connsiteY4" fmla="*/ 1212357 h 1231812"/>
              <a:gd name="connsiteX0" fmla="*/ 624280 w 2474044"/>
              <a:gd name="connsiteY0" fmla="*/ 1212357 h 1231812"/>
              <a:gd name="connsiteX1" fmla="*/ 0 w 2474044"/>
              <a:gd name="connsiteY1" fmla="*/ 0 h 1231812"/>
              <a:gd name="connsiteX2" fmla="*/ 2474044 w 2474044"/>
              <a:gd name="connsiteY2" fmla="*/ 12970 h 1231812"/>
              <a:gd name="connsiteX3" fmla="*/ 2050801 w 2474044"/>
              <a:gd name="connsiteY3" fmla="*/ 1231812 h 1231812"/>
              <a:gd name="connsiteX4" fmla="*/ 624280 w 2474044"/>
              <a:gd name="connsiteY4" fmla="*/ 1212357 h 1231812"/>
              <a:gd name="connsiteX0" fmla="*/ 624280 w 2266520"/>
              <a:gd name="connsiteY0" fmla="*/ 1212357 h 1231812"/>
              <a:gd name="connsiteX1" fmla="*/ 0 w 2266520"/>
              <a:gd name="connsiteY1" fmla="*/ 0 h 1231812"/>
              <a:gd name="connsiteX2" fmla="*/ 2266520 w 2266520"/>
              <a:gd name="connsiteY2" fmla="*/ 19455 h 1231812"/>
              <a:gd name="connsiteX3" fmla="*/ 2050801 w 2266520"/>
              <a:gd name="connsiteY3" fmla="*/ 1231812 h 1231812"/>
              <a:gd name="connsiteX4" fmla="*/ 624280 w 2266520"/>
              <a:gd name="connsiteY4" fmla="*/ 1212357 h 1231812"/>
              <a:gd name="connsiteX0" fmla="*/ 624280 w 2266520"/>
              <a:gd name="connsiteY0" fmla="*/ 1212357 h 1238297"/>
              <a:gd name="connsiteX1" fmla="*/ 0 w 2266520"/>
              <a:gd name="connsiteY1" fmla="*/ 0 h 1238297"/>
              <a:gd name="connsiteX2" fmla="*/ 2266520 w 2266520"/>
              <a:gd name="connsiteY2" fmla="*/ 19455 h 1238297"/>
              <a:gd name="connsiteX3" fmla="*/ 1914614 w 2266520"/>
              <a:gd name="connsiteY3" fmla="*/ 1238297 h 1238297"/>
              <a:gd name="connsiteX4" fmla="*/ 624280 w 2266520"/>
              <a:gd name="connsiteY4" fmla="*/ 1212357 h 1238297"/>
              <a:gd name="connsiteX0" fmla="*/ 624280 w 2389737"/>
              <a:gd name="connsiteY0" fmla="*/ 1212357 h 1238297"/>
              <a:gd name="connsiteX1" fmla="*/ 0 w 2389737"/>
              <a:gd name="connsiteY1" fmla="*/ 0 h 1238297"/>
              <a:gd name="connsiteX2" fmla="*/ 2389737 w 2389737"/>
              <a:gd name="connsiteY2" fmla="*/ 25940 h 1238297"/>
              <a:gd name="connsiteX3" fmla="*/ 1914614 w 2389737"/>
              <a:gd name="connsiteY3" fmla="*/ 1238297 h 1238297"/>
              <a:gd name="connsiteX4" fmla="*/ 624280 w 2389737"/>
              <a:gd name="connsiteY4" fmla="*/ 1212357 h 1238297"/>
              <a:gd name="connsiteX0" fmla="*/ 501283 w 2266740"/>
              <a:gd name="connsiteY0" fmla="*/ 1186417 h 1212357"/>
              <a:gd name="connsiteX1" fmla="*/ 0 w 2266740"/>
              <a:gd name="connsiteY1" fmla="*/ 12971 h 1212357"/>
              <a:gd name="connsiteX2" fmla="*/ 2266740 w 2266740"/>
              <a:gd name="connsiteY2" fmla="*/ 0 h 1212357"/>
              <a:gd name="connsiteX3" fmla="*/ 1791617 w 2266740"/>
              <a:gd name="connsiteY3" fmla="*/ 1212357 h 1212357"/>
              <a:gd name="connsiteX4" fmla="*/ 501283 w 2266740"/>
              <a:gd name="connsiteY4" fmla="*/ 1186417 h 1212357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43679"/>
              <a:gd name="connsiteY0" fmla="*/ 1173446 h 1199386"/>
              <a:gd name="connsiteX1" fmla="*/ 0 w 2243679"/>
              <a:gd name="connsiteY1" fmla="*/ 0 h 1199386"/>
              <a:gd name="connsiteX2" fmla="*/ 2243679 w 2243679"/>
              <a:gd name="connsiteY2" fmla="*/ 6484 h 1199386"/>
              <a:gd name="connsiteX3" fmla="*/ 1791617 w 2243679"/>
              <a:gd name="connsiteY3" fmla="*/ 1199386 h 1199386"/>
              <a:gd name="connsiteX4" fmla="*/ 501283 w 2243679"/>
              <a:gd name="connsiteY4" fmla="*/ 1173446 h 1199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679" h="1199386">
                <a:moveTo>
                  <a:pt x="501283" y="1173446"/>
                </a:moveTo>
                <a:lnTo>
                  <a:pt x="0" y="0"/>
                </a:lnTo>
                <a:lnTo>
                  <a:pt x="2243679" y="6484"/>
                </a:lnTo>
                <a:cubicBezTo>
                  <a:pt x="1787903" y="1160715"/>
                  <a:pt x="1924051" y="784459"/>
                  <a:pt x="1791617" y="1199386"/>
                </a:cubicBezTo>
                <a:lnTo>
                  <a:pt x="501283" y="1173446"/>
                </a:lnTo>
                <a:close/>
              </a:path>
            </a:pathLst>
          </a:custGeom>
          <a:solidFill>
            <a:schemeClr val="bg1">
              <a:lumMod val="85000"/>
              <a:alpha val="24095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5AEE8AFC-C2DD-8049-8573-B92A9BD769F9}"/>
              </a:ext>
            </a:extLst>
          </p:cNvPr>
          <p:cNvSpPr/>
          <p:nvPr/>
        </p:nvSpPr>
        <p:spPr>
          <a:xfrm>
            <a:off x="5161489" y="1293614"/>
            <a:ext cx="1892784" cy="1199386"/>
          </a:xfrm>
          <a:custGeom>
            <a:avLst/>
            <a:gdLst>
              <a:gd name="connsiteX0" fmla="*/ 0 w 2444683"/>
              <a:gd name="connsiteY0" fmla="*/ 1368000 h 1368000"/>
              <a:gd name="connsiteX1" fmla="*/ 342000 w 2444683"/>
              <a:gd name="connsiteY1" fmla="*/ 0 h 1368000"/>
              <a:gd name="connsiteX2" fmla="*/ 2102683 w 2444683"/>
              <a:gd name="connsiteY2" fmla="*/ 0 h 1368000"/>
              <a:gd name="connsiteX3" fmla="*/ 2444683 w 2444683"/>
              <a:gd name="connsiteY3" fmla="*/ 1368000 h 1368000"/>
              <a:gd name="connsiteX4" fmla="*/ 0 w 2444683"/>
              <a:gd name="connsiteY4" fmla="*/ 1368000 h 1368000"/>
              <a:gd name="connsiteX0" fmla="*/ 0 w 2113942"/>
              <a:gd name="connsiteY0" fmla="*/ 1368000 h 1368000"/>
              <a:gd name="connsiteX1" fmla="*/ 342000 w 2113942"/>
              <a:gd name="connsiteY1" fmla="*/ 0 h 1368000"/>
              <a:gd name="connsiteX2" fmla="*/ 2102683 w 2113942"/>
              <a:gd name="connsiteY2" fmla="*/ 0 h 1368000"/>
              <a:gd name="connsiteX3" fmla="*/ 2113942 w 2113942"/>
              <a:gd name="connsiteY3" fmla="*/ 1342059 h 1368000"/>
              <a:gd name="connsiteX4" fmla="*/ 0 w 2113942"/>
              <a:gd name="connsiteY4" fmla="*/ 1368000 h 1368000"/>
              <a:gd name="connsiteX0" fmla="*/ 280570 w 1771942"/>
              <a:gd name="connsiteY0" fmla="*/ 1380970 h 1380970"/>
              <a:gd name="connsiteX1" fmla="*/ 0 w 1771942"/>
              <a:gd name="connsiteY1" fmla="*/ 0 h 1380970"/>
              <a:gd name="connsiteX2" fmla="*/ 1760683 w 1771942"/>
              <a:gd name="connsiteY2" fmla="*/ 0 h 1380970"/>
              <a:gd name="connsiteX3" fmla="*/ 1771942 w 1771942"/>
              <a:gd name="connsiteY3" fmla="*/ 1342059 h 1380970"/>
              <a:gd name="connsiteX4" fmla="*/ 280570 w 1771942"/>
              <a:gd name="connsiteY4" fmla="*/ 1380970 h 1380970"/>
              <a:gd name="connsiteX0" fmla="*/ 630766 w 2122138"/>
              <a:gd name="connsiteY0" fmla="*/ 1380970 h 1380970"/>
              <a:gd name="connsiteX1" fmla="*/ 0 w 2122138"/>
              <a:gd name="connsiteY1" fmla="*/ 84307 h 1380970"/>
              <a:gd name="connsiteX2" fmla="*/ 2110879 w 2122138"/>
              <a:gd name="connsiteY2" fmla="*/ 0 h 1380970"/>
              <a:gd name="connsiteX3" fmla="*/ 2122138 w 2122138"/>
              <a:gd name="connsiteY3" fmla="*/ 1342059 h 1380970"/>
              <a:gd name="connsiteX4" fmla="*/ 630766 w 2122138"/>
              <a:gd name="connsiteY4" fmla="*/ 1380970 h 1380970"/>
              <a:gd name="connsiteX0" fmla="*/ 630766 w 2480530"/>
              <a:gd name="connsiteY0" fmla="*/ 1303149 h 1303149"/>
              <a:gd name="connsiteX1" fmla="*/ 0 w 2480530"/>
              <a:gd name="connsiteY1" fmla="*/ 6486 h 1303149"/>
              <a:gd name="connsiteX2" fmla="*/ 2480530 w 2480530"/>
              <a:gd name="connsiteY2" fmla="*/ 0 h 1303149"/>
              <a:gd name="connsiteX3" fmla="*/ 2122138 w 2480530"/>
              <a:gd name="connsiteY3" fmla="*/ 1264238 h 1303149"/>
              <a:gd name="connsiteX4" fmla="*/ 630766 w 2480530"/>
              <a:gd name="connsiteY4" fmla="*/ 1303149 h 1303149"/>
              <a:gd name="connsiteX0" fmla="*/ 630766 w 2480530"/>
              <a:gd name="connsiteY0" fmla="*/ 1303149 h 1303149"/>
              <a:gd name="connsiteX1" fmla="*/ 0 w 2480530"/>
              <a:gd name="connsiteY1" fmla="*/ 6486 h 1303149"/>
              <a:gd name="connsiteX2" fmla="*/ 2480530 w 2480530"/>
              <a:gd name="connsiteY2" fmla="*/ 0 h 1303149"/>
              <a:gd name="connsiteX3" fmla="*/ 2122138 w 2480530"/>
              <a:gd name="connsiteY3" fmla="*/ 1264238 h 1303149"/>
              <a:gd name="connsiteX4" fmla="*/ 630766 w 2480530"/>
              <a:gd name="connsiteY4" fmla="*/ 1303149 h 1303149"/>
              <a:gd name="connsiteX0" fmla="*/ 624280 w 2474044"/>
              <a:gd name="connsiteY0" fmla="*/ 1303149 h 1303149"/>
              <a:gd name="connsiteX1" fmla="*/ 0 w 2474044"/>
              <a:gd name="connsiteY1" fmla="*/ 90792 h 1303149"/>
              <a:gd name="connsiteX2" fmla="*/ 2474044 w 2474044"/>
              <a:gd name="connsiteY2" fmla="*/ 0 h 1303149"/>
              <a:gd name="connsiteX3" fmla="*/ 2115652 w 2474044"/>
              <a:gd name="connsiteY3" fmla="*/ 1264238 h 1303149"/>
              <a:gd name="connsiteX4" fmla="*/ 624280 w 2474044"/>
              <a:gd name="connsiteY4" fmla="*/ 1303149 h 1303149"/>
              <a:gd name="connsiteX0" fmla="*/ 624280 w 2474044"/>
              <a:gd name="connsiteY0" fmla="*/ 1212357 h 1212357"/>
              <a:gd name="connsiteX1" fmla="*/ 0 w 2474044"/>
              <a:gd name="connsiteY1" fmla="*/ 0 h 1212357"/>
              <a:gd name="connsiteX2" fmla="*/ 2474044 w 2474044"/>
              <a:gd name="connsiteY2" fmla="*/ 12970 h 1212357"/>
              <a:gd name="connsiteX3" fmla="*/ 2115652 w 2474044"/>
              <a:gd name="connsiteY3" fmla="*/ 1173446 h 1212357"/>
              <a:gd name="connsiteX4" fmla="*/ 624280 w 2474044"/>
              <a:gd name="connsiteY4" fmla="*/ 1212357 h 1212357"/>
              <a:gd name="connsiteX0" fmla="*/ 624280 w 2474044"/>
              <a:gd name="connsiteY0" fmla="*/ 1212357 h 1244782"/>
              <a:gd name="connsiteX1" fmla="*/ 0 w 2474044"/>
              <a:gd name="connsiteY1" fmla="*/ 0 h 1244782"/>
              <a:gd name="connsiteX2" fmla="*/ 2474044 w 2474044"/>
              <a:gd name="connsiteY2" fmla="*/ 12970 h 1244782"/>
              <a:gd name="connsiteX3" fmla="*/ 2102682 w 2474044"/>
              <a:gd name="connsiteY3" fmla="*/ 1244782 h 1244782"/>
              <a:gd name="connsiteX4" fmla="*/ 624280 w 2474044"/>
              <a:gd name="connsiteY4" fmla="*/ 1212357 h 1244782"/>
              <a:gd name="connsiteX0" fmla="*/ 624280 w 2474044"/>
              <a:gd name="connsiteY0" fmla="*/ 1212357 h 1231812"/>
              <a:gd name="connsiteX1" fmla="*/ 0 w 2474044"/>
              <a:gd name="connsiteY1" fmla="*/ 0 h 1231812"/>
              <a:gd name="connsiteX2" fmla="*/ 2474044 w 2474044"/>
              <a:gd name="connsiteY2" fmla="*/ 12970 h 1231812"/>
              <a:gd name="connsiteX3" fmla="*/ 2050801 w 2474044"/>
              <a:gd name="connsiteY3" fmla="*/ 1231812 h 1231812"/>
              <a:gd name="connsiteX4" fmla="*/ 624280 w 2474044"/>
              <a:gd name="connsiteY4" fmla="*/ 1212357 h 1231812"/>
              <a:gd name="connsiteX0" fmla="*/ 624280 w 2474044"/>
              <a:gd name="connsiteY0" fmla="*/ 1212357 h 1231812"/>
              <a:gd name="connsiteX1" fmla="*/ 0 w 2474044"/>
              <a:gd name="connsiteY1" fmla="*/ 0 h 1231812"/>
              <a:gd name="connsiteX2" fmla="*/ 2474044 w 2474044"/>
              <a:gd name="connsiteY2" fmla="*/ 12970 h 1231812"/>
              <a:gd name="connsiteX3" fmla="*/ 2050801 w 2474044"/>
              <a:gd name="connsiteY3" fmla="*/ 1231812 h 1231812"/>
              <a:gd name="connsiteX4" fmla="*/ 624280 w 2474044"/>
              <a:gd name="connsiteY4" fmla="*/ 1212357 h 1231812"/>
              <a:gd name="connsiteX0" fmla="*/ 624280 w 2266520"/>
              <a:gd name="connsiteY0" fmla="*/ 1212357 h 1231812"/>
              <a:gd name="connsiteX1" fmla="*/ 0 w 2266520"/>
              <a:gd name="connsiteY1" fmla="*/ 0 h 1231812"/>
              <a:gd name="connsiteX2" fmla="*/ 2266520 w 2266520"/>
              <a:gd name="connsiteY2" fmla="*/ 19455 h 1231812"/>
              <a:gd name="connsiteX3" fmla="*/ 2050801 w 2266520"/>
              <a:gd name="connsiteY3" fmla="*/ 1231812 h 1231812"/>
              <a:gd name="connsiteX4" fmla="*/ 624280 w 2266520"/>
              <a:gd name="connsiteY4" fmla="*/ 1212357 h 1231812"/>
              <a:gd name="connsiteX0" fmla="*/ 624280 w 2266520"/>
              <a:gd name="connsiteY0" fmla="*/ 1212357 h 1238297"/>
              <a:gd name="connsiteX1" fmla="*/ 0 w 2266520"/>
              <a:gd name="connsiteY1" fmla="*/ 0 h 1238297"/>
              <a:gd name="connsiteX2" fmla="*/ 2266520 w 2266520"/>
              <a:gd name="connsiteY2" fmla="*/ 19455 h 1238297"/>
              <a:gd name="connsiteX3" fmla="*/ 1914614 w 2266520"/>
              <a:gd name="connsiteY3" fmla="*/ 1238297 h 1238297"/>
              <a:gd name="connsiteX4" fmla="*/ 624280 w 2266520"/>
              <a:gd name="connsiteY4" fmla="*/ 1212357 h 1238297"/>
              <a:gd name="connsiteX0" fmla="*/ 624280 w 2389737"/>
              <a:gd name="connsiteY0" fmla="*/ 1212357 h 1238297"/>
              <a:gd name="connsiteX1" fmla="*/ 0 w 2389737"/>
              <a:gd name="connsiteY1" fmla="*/ 0 h 1238297"/>
              <a:gd name="connsiteX2" fmla="*/ 2389737 w 2389737"/>
              <a:gd name="connsiteY2" fmla="*/ 25940 h 1238297"/>
              <a:gd name="connsiteX3" fmla="*/ 1914614 w 2389737"/>
              <a:gd name="connsiteY3" fmla="*/ 1238297 h 1238297"/>
              <a:gd name="connsiteX4" fmla="*/ 624280 w 2389737"/>
              <a:gd name="connsiteY4" fmla="*/ 1212357 h 1238297"/>
              <a:gd name="connsiteX0" fmla="*/ 501283 w 2266740"/>
              <a:gd name="connsiteY0" fmla="*/ 1186417 h 1212357"/>
              <a:gd name="connsiteX1" fmla="*/ 0 w 2266740"/>
              <a:gd name="connsiteY1" fmla="*/ 12971 h 1212357"/>
              <a:gd name="connsiteX2" fmla="*/ 2266740 w 2266740"/>
              <a:gd name="connsiteY2" fmla="*/ 0 h 1212357"/>
              <a:gd name="connsiteX3" fmla="*/ 1791617 w 2266740"/>
              <a:gd name="connsiteY3" fmla="*/ 1212357 h 1212357"/>
              <a:gd name="connsiteX4" fmla="*/ 501283 w 2266740"/>
              <a:gd name="connsiteY4" fmla="*/ 1186417 h 1212357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43679"/>
              <a:gd name="connsiteY0" fmla="*/ 1173446 h 1199386"/>
              <a:gd name="connsiteX1" fmla="*/ 0 w 2243679"/>
              <a:gd name="connsiteY1" fmla="*/ 0 h 1199386"/>
              <a:gd name="connsiteX2" fmla="*/ 2243679 w 2243679"/>
              <a:gd name="connsiteY2" fmla="*/ 6484 h 1199386"/>
              <a:gd name="connsiteX3" fmla="*/ 1791617 w 2243679"/>
              <a:gd name="connsiteY3" fmla="*/ 1199386 h 1199386"/>
              <a:gd name="connsiteX4" fmla="*/ 501283 w 2243679"/>
              <a:gd name="connsiteY4" fmla="*/ 1173446 h 1199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679" h="1199386">
                <a:moveTo>
                  <a:pt x="501283" y="1173446"/>
                </a:moveTo>
                <a:lnTo>
                  <a:pt x="0" y="0"/>
                </a:lnTo>
                <a:lnTo>
                  <a:pt x="2243679" y="6484"/>
                </a:lnTo>
                <a:cubicBezTo>
                  <a:pt x="1787903" y="1160715"/>
                  <a:pt x="1924051" y="784459"/>
                  <a:pt x="1791617" y="1199386"/>
                </a:cubicBezTo>
                <a:lnTo>
                  <a:pt x="501283" y="1173446"/>
                </a:lnTo>
                <a:close/>
              </a:path>
            </a:pathLst>
          </a:custGeom>
          <a:solidFill>
            <a:schemeClr val="bg1">
              <a:lumMod val="85000"/>
              <a:alpha val="24095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45" name="Rounded Rectangle">
            <a:extLst>
              <a:ext uri="{FF2B5EF4-FFF2-40B4-BE49-F238E27FC236}">
                <a16:creationId xmlns:a16="http://schemas.microsoft.com/office/drawing/2014/main" id="{BEEB8E30-D4D0-F540-B94A-D6FC1CEDD567}"/>
              </a:ext>
            </a:extLst>
          </p:cNvPr>
          <p:cNvSpPr/>
          <p:nvPr/>
        </p:nvSpPr>
        <p:spPr>
          <a:xfrm>
            <a:off x="1399242" y="2493000"/>
            <a:ext cx="9393516" cy="2441796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7793728" y="5385673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206" name="Gerade Verbindung mit Pfeil 55">
            <a:extLst>
              <a:ext uri="{FF2B5EF4-FFF2-40B4-BE49-F238E27FC236}">
                <a16:creationId xmlns:a16="http://schemas.microsoft.com/office/drawing/2014/main" id="{7B73641C-280F-FD46-A0A8-D9CD318B116B}"/>
              </a:ext>
            </a:extLst>
          </p:cNvPr>
          <p:cNvCxnSpPr>
            <a:cxnSpLocks/>
          </p:cNvCxnSpPr>
          <p:nvPr/>
        </p:nvCxnSpPr>
        <p:spPr>
          <a:xfrm>
            <a:off x="1601728" y="2786097"/>
            <a:ext cx="8928000" cy="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223" name="Gruppieren 10">
            <a:extLst>
              <a:ext uri="{FF2B5EF4-FFF2-40B4-BE49-F238E27FC236}">
                <a16:creationId xmlns:a16="http://schemas.microsoft.com/office/drawing/2014/main" id="{071886EC-6FAA-8047-BB91-602D55279575}"/>
              </a:ext>
            </a:extLst>
          </p:cNvPr>
          <p:cNvGrpSpPr/>
          <p:nvPr/>
        </p:nvGrpSpPr>
        <p:grpSpPr>
          <a:xfrm>
            <a:off x="9377728" y="2466965"/>
            <a:ext cx="283792" cy="309627"/>
            <a:chOff x="7789696" y="1644240"/>
            <a:chExt cx="431444" cy="576000"/>
          </a:xfrm>
        </p:grpSpPr>
        <p:sp>
          <p:nvSpPr>
            <p:cNvPr id="224" name="Ellipse 9">
              <a:extLst>
                <a:ext uri="{FF2B5EF4-FFF2-40B4-BE49-F238E27FC236}">
                  <a16:creationId xmlns:a16="http://schemas.microsoft.com/office/drawing/2014/main" id="{F1F8A15B-8D43-8943-944A-CF19906B3849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25" name="Grafik 57">
              <a:extLst>
                <a:ext uri="{FF2B5EF4-FFF2-40B4-BE49-F238E27FC236}">
                  <a16:creationId xmlns:a16="http://schemas.microsoft.com/office/drawing/2014/main" id="{12D4CB9E-A6C8-4F41-98FE-59811BFC8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930122" y="5227893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623F49CC-AF12-0241-8A63-455E05CA2757}"/>
              </a:ext>
            </a:extLst>
          </p:cNvPr>
          <p:cNvGrpSpPr/>
          <p:nvPr/>
        </p:nvGrpSpPr>
        <p:grpSpPr>
          <a:xfrm>
            <a:off x="5467796" y="1396912"/>
            <a:ext cx="288497" cy="329375"/>
            <a:chOff x="3732405" y="2367361"/>
            <a:chExt cx="288497" cy="329375"/>
          </a:xfrm>
        </p:grpSpPr>
        <p:sp>
          <p:nvSpPr>
            <p:cNvPr id="287" name="Rectangle">
              <a:extLst>
                <a:ext uri="{FF2B5EF4-FFF2-40B4-BE49-F238E27FC236}">
                  <a16:creationId xmlns:a16="http://schemas.microsoft.com/office/drawing/2014/main" id="{9EA05550-4335-7343-B8BE-57DAA3791DE9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88" name="Rectangle">
              <a:extLst>
                <a:ext uri="{FF2B5EF4-FFF2-40B4-BE49-F238E27FC236}">
                  <a16:creationId xmlns:a16="http://schemas.microsoft.com/office/drawing/2014/main" id="{5B972730-E6E9-2B45-B261-F6245A814189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89" name="Rectangle">
              <a:extLst>
                <a:ext uri="{FF2B5EF4-FFF2-40B4-BE49-F238E27FC236}">
                  <a16:creationId xmlns:a16="http://schemas.microsoft.com/office/drawing/2014/main" id="{80E318F2-6CBC-4142-A2DA-9BE0EF84F81A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35DE7D94-D6CB-414D-9C9F-0961D6C356E3}"/>
              </a:ext>
            </a:extLst>
          </p:cNvPr>
          <p:cNvGrpSpPr/>
          <p:nvPr/>
        </p:nvGrpSpPr>
        <p:grpSpPr>
          <a:xfrm>
            <a:off x="6510865" y="1385121"/>
            <a:ext cx="288496" cy="352957"/>
            <a:chOff x="3732405" y="3352009"/>
            <a:chExt cx="288496" cy="352957"/>
          </a:xfrm>
        </p:grpSpPr>
        <p:sp>
          <p:nvSpPr>
            <p:cNvPr id="285" name="Cylinder">
              <a:extLst>
                <a:ext uri="{FF2B5EF4-FFF2-40B4-BE49-F238E27FC236}">
                  <a16:creationId xmlns:a16="http://schemas.microsoft.com/office/drawing/2014/main" id="{7BE3315F-9213-DC48-8FF2-84D3E8A8579E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86" name="Cylinder">
              <a:extLst>
                <a:ext uri="{FF2B5EF4-FFF2-40B4-BE49-F238E27FC236}">
                  <a16:creationId xmlns:a16="http://schemas.microsoft.com/office/drawing/2014/main" id="{4C07361E-ECD7-704D-9231-9FFC9B28B258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55" name="Gruppieren 12">
            <a:extLst>
              <a:ext uri="{FF2B5EF4-FFF2-40B4-BE49-F238E27FC236}">
                <a16:creationId xmlns:a16="http://schemas.microsoft.com/office/drawing/2014/main" id="{158787D4-34EC-4A41-891C-44C62327A100}"/>
              </a:ext>
            </a:extLst>
          </p:cNvPr>
          <p:cNvGrpSpPr/>
          <p:nvPr/>
        </p:nvGrpSpPr>
        <p:grpSpPr>
          <a:xfrm>
            <a:off x="5997805" y="1848934"/>
            <a:ext cx="324000" cy="324000"/>
            <a:chOff x="2495600" y="4725144"/>
            <a:chExt cx="324000" cy="324000"/>
          </a:xfrm>
        </p:grpSpPr>
        <p:sp>
          <p:nvSpPr>
            <p:cNvPr id="283" name="World">
              <a:extLst>
                <a:ext uri="{FF2B5EF4-FFF2-40B4-BE49-F238E27FC236}">
                  <a16:creationId xmlns:a16="http://schemas.microsoft.com/office/drawing/2014/main" id="{1CD67CEC-9C76-714B-84C3-69D668E1C247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84" name="World">
              <a:extLst>
                <a:ext uri="{FF2B5EF4-FFF2-40B4-BE49-F238E27FC236}">
                  <a16:creationId xmlns:a16="http://schemas.microsoft.com/office/drawing/2014/main" id="{2FB19D57-ECC6-3642-9B5D-D4C3C1AF2091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D92998DD-BEFF-C34D-85AD-4E74BA1B6593}"/>
              </a:ext>
            </a:extLst>
          </p:cNvPr>
          <p:cNvGrpSpPr/>
          <p:nvPr/>
        </p:nvGrpSpPr>
        <p:grpSpPr>
          <a:xfrm>
            <a:off x="5919714" y="1370709"/>
            <a:ext cx="428547" cy="381780"/>
            <a:chOff x="1203157" y="5351220"/>
            <a:chExt cx="428547" cy="381780"/>
          </a:xfrm>
        </p:grpSpPr>
        <p:grpSp>
          <p:nvGrpSpPr>
            <p:cNvPr id="257" name="Gruppieren 98">
              <a:extLst>
                <a:ext uri="{FF2B5EF4-FFF2-40B4-BE49-F238E27FC236}">
                  <a16:creationId xmlns:a16="http://schemas.microsoft.com/office/drawing/2014/main" id="{E4729EA5-A839-0143-868E-744E2A3E7C21}"/>
                </a:ext>
              </a:extLst>
            </p:cNvPr>
            <p:cNvGrpSpPr/>
            <p:nvPr/>
          </p:nvGrpSpPr>
          <p:grpSpPr>
            <a:xfrm>
              <a:off x="1203157" y="5351220"/>
              <a:ext cx="287704" cy="288000"/>
              <a:chOff x="3360000" y="3069000"/>
              <a:chExt cx="287704" cy="288000"/>
            </a:xfrm>
          </p:grpSpPr>
          <p:sp>
            <p:nvSpPr>
              <p:cNvPr id="271" name="Rechteck: abgerundete Ecken 99">
                <a:extLst>
                  <a:ext uri="{FF2B5EF4-FFF2-40B4-BE49-F238E27FC236}">
                    <a16:creationId xmlns:a16="http://schemas.microsoft.com/office/drawing/2014/main" id="{67BA93D9-7F3C-6C4A-8F50-7F1F82630E09}"/>
                  </a:ext>
                </a:extLst>
              </p:cNvPr>
              <p:cNvSpPr/>
              <p:nvPr/>
            </p:nvSpPr>
            <p:spPr>
              <a:xfrm>
                <a:off x="3431704" y="3104964"/>
                <a:ext cx="216000" cy="216000"/>
              </a:xfrm>
              <a:prstGeom prst="roundRect">
                <a:avLst>
                  <a:gd name="adj" fmla="val 11155"/>
                </a:avLst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72" name="Gerader Verbinder 100">
                <a:extLst>
                  <a:ext uri="{FF2B5EF4-FFF2-40B4-BE49-F238E27FC236}">
                    <a16:creationId xmlns:a16="http://schemas.microsoft.com/office/drawing/2014/main" id="{8299CC8E-1B8E-5F48-846A-65C795521B4C}"/>
                  </a:ext>
                </a:extLst>
              </p:cNvPr>
              <p:cNvCxnSpPr/>
              <p:nvPr/>
            </p:nvCxnSpPr>
            <p:spPr>
              <a:xfrm>
                <a:off x="3530192" y="3140968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Gerader Verbinder 101">
                <a:extLst>
                  <a:ext uri="{FF2B5EF4-FFF2-40B4-BE49-F238E27FC236}">
                    <a16:creationId xmlns:a16="http://schemas.microsoft.com/office/drawing/2014/main" id="{CA5F1D67-1AD3-8644-84A1-8990B8190798}"/>
                  </a:ext>
                </a:extLst>
              </p:cNvPr>
              <p:cNvCxnSpPr/>
              <p:nvPr/>
            </p:nvCxnSpPr>
            <p:spPr>
              <a:xfrm>
                <a:off x="3585244" y="3140968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Gerader Verbinder 102">
                <a:extLst>
                  <a:ext uri="{FF2B5EF4-FFF2-40B4-BE49-F238E27FC236}">
                    <a16:creationId xmlns:a16="http://schemas.microsoft.com/office/drawing/2014/main" id="{255D4235-6803-704B-BE01-463C21DD2474}"/>
                  </a:ext>
                </a:extLst>
              </p:cNvPr>
              <p:cNvCxnSpPr/>
              <p:nvPr/>
            </p:nvCxnSpPr>
            <p:spPr>
              <a:xfrm>
                <a:off x="3530192" y="3176972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Gerader Verbinder 103">
                <a:extLst>
                  <a:ext uri="{FF2B5EF4-FFF2-40B4-BE49-F238E27FC236}">
                    <a16:creationId xmlns:a16="http://schemas.microsoft.com/office/drawing/2014/main" id="{6A7EBE7E-9FCB-274B-BBE2-49B27B275E3A}"/>
                  </a:ext>
                </a:extLst>
              </p:cNvPr>
              <p:cNvCxnSpPr/>
              <p:nvPr/>
            </p:nvCxnSpPr>
            <p:spPr>
              <a:xfrm>
                <a:off x="3585244" y="3176972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Gerader Verbinder 104">
                <a:extLst>
                  <a:ext uri="{FF2B5EF4-FFF2-40B4-BE49-F238E27FC236}">
                    <a16:creationId xmlns:a16="http://schemas.microsoft.com/office/drawing/2014/main" id="{93DD909D-EFB9-3C45-ACE2-62FE9965EC1C}"/>
                  </a:ext>
                </a:extLst>
              </p:cNvPr>
              <p:cNvCxnSpPr/>
              <p:nvPr/>
            </p:nvCxnSpPr>
            <p:spPr>
              <a:xfrm>
                <a:off x="3530192" y="3212976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Gerader Verbinder 105">
                <a:extLst>
                  <a:ext uri="{FF2B5EF4-FFF2-40B4-BE49-F238E27FC236}">
                    <a16:creationId xmlns:a16="http://schemas.microsoft.com/office/drawing/2014/main" id="{CCCCDC87-BFD0-BC4D-B294-09B1FC2FCB96}"/>
                  </a:ext>
                </a:extLst>
              </p:cNvPr>
              <p:cNvCxnSpPr/>
              <p:nvPr/>
            </p:nvCxnSpPr>
            <p:spPr>
              <a:xfrm>
                <a:off x="3585244" y="3212976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Gerader Verbinder 106">
                <a:extLst>
                  <a:ext uri="{FF2B5EF4-FFF2-40B4-BE49-F238E27FC236}">
                    <a16:creationId xmlns:a16="http://schemas.microsoft.com/office/drawing/2014/main" id="{CE5A89FB-CE9F-134D-8CAA-3A4FEB70BB58}"/>
                  </a:ext>
                </a:extLst>
              </p:cNvPr>
              <p:cNvCxnSpPr/>
              <p:nvPr/>
            </p:nvCxnSpPr>
            <p:spPr>
              <a:xfrm>
                <a:off x="3530192" y="3248980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Gerader Verbinder 107">
                <a:extLst>
                  <a:ext uri="{FF2B5EF4-FFF2-40B4-BE49-F238E27FC236}">
                    <a16:creationId xmlns:a16="http://schemas.microsoft.com/office/drawing/2014/main" id="{EE14B113-508D-A541-9B5D-A662B061AB50}"/>
                  </a:ext>
                </a:extLst>
              </p:cNvPr>
              <p:cNvCxnSpPr/>
              <p:nvPr/>
            </p:nvCxnSpPr>
            <p:spPr>
              <a:xfrm>
                <a:off x="3585244" y="3248980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Gerader Verbinder 108">
                <a:extLst>
                  <a:ext uri="{FF2B5EF4-FFF2-40B4-BE49-F238E27FC236}">
                    <a16:creationId xmlns:a16="http://schemas.microsoft.com/office/drawing/2014/main" id="{28B046F3-1EF5-D44B-AEC9-A6AB910F34BC}"/>
                  </a:ext>
                </a:extLst>
              </p:cNvPr>
              <p:cNvCxnSpPr/>
              <p:nvPr/>
            </p:nvCxnSpPr>
            <p:spPr>
              <a:xfrm>
                <a:off x="3530192" y="3284984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Gerader Verbinder 109">
                <a:extLst>
                  <a:ext uri="{FF2B5EF4-FFF2-40B4-BE49-F238E27FC236}">
                    <a16:creationId xmlns:a16="http://schemas.microsoft.com/office/drawing/2014/main" id="{3F43BD8A-FF1B-D247-A64D-E2EE34F140CA}"/>
                  </a:ext>
                </a:extLst>
              </p:cNvPr>
              <p:cNvCxnSpPr/>
              <p:nvPr/>
            </p:nvCxnSpPr>
            <p:spPr>
              <a:xfrm>
                <a:off x="3585244" y="3284984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2" name="Trapezoid 281">
                <a:extLst>
                  <a:ext uri="{FF2B5EF4-FFF2-40B4-BE49-F238E27FC236}">
                    <a16:creationId xmlns:a16="http://schemas.microsoft.com/office/drawing/2014/main" id="{BD6AA74D-3E73-2940-80E7-DF383A0A2722}"/>
                  </a:ext>
                </a:extLst>
              </p:cNvPr>
              <p:cNvSpPr/>
              <p:nvPr/>
            </p:nvSpPr>
            <p:spPr>
              <a:xfrm rot="16200000" flipH="1">
                <a:off x="3306000" y="3123000"/>
                <a:ext cx="288000" cy="180000"/>
              </a:xfrm>
              <a:prstGeom prst="trapezoid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vert="vert" wrap="square" lIns="36000" tIns="36000" rIns="36000" bIns="36000" numCol="1" anchor="ctr">
                <a:noAutofit/>
              </a:bodyPr>
              <a:lstStyle/>
              <a:p>
                <a:pPr algn="ctr"/>
                <a:r>
                  <a:rPr lang="en-US" sz="1400" b="1">
                    <a:solidFill>
                      <a:srgbClr val="A6A6A6"/>
                    </a:solidFill>
                  </a:rPr>
                  <a:t>X</a:t>
                </a:r>
                <a:endParaRPr lang="en-US" b="1">
                  <a:solidFill>
                    <a:srgbClr val="A6A6A6"/>
                  </a:solidFill>
                </a:endParaRPr>
              </a:p>
            </p:txBody>
          </p:sp>
        </p:grpSp>
        <p:grpSp>
          <p:nvGrpSpPr>
            <p:cNvPr id="258" name="Gruppieren 98">
              <a:extLst>
                <a:ext uri="{FF2B5EF4-FFF2-40B4-BE49-F238E27FC236}">
                  <a16:creationId xmlns:a16="http://schemas.microsoft.com/office/drawing/2014/main" id="{0E09EC5D-2B0D-3D40-9A8E-177241B7CF60}"/>
                </a:ext>
              </a:extLst>
            </p:cNvPr>
            <p:cNvGrpSpPr/>
            <p:nvPr/>
          </p:nvGrpSpPr>
          <p:grpSpPr>
            <a:xfrm>
              <a:off x="1344000" y="5445000"/>
              <a:ext cx="287704" cy="288000"/>
              <a:chOff x="3360000" y="3069000"/>
              <a:chExt cx="287704" cy="288000"/>
            </a:xfrm>
          </p:grpSpPr>
          <p:sp>
            <p:nvSpPr>
              <p:cNvPr id="259" name="Rechteck: abgerundete Ecken 99">
                <a:extLst>
                  <a:ext uri="{FF2B5EF4-FFF2-40B4-BE49-F238E27FC236}">
                    <a16:creationId xmlns:a16="http://schemas.microsoft.com/office/drawing/2014/main" id="{72F5B951-7A11-F541-B0E9-5B56B1EFA417}"/>
                  </a:ext>
                </a:extLst>
              </p:cNvPr>
              <p:cNvSpPr/>
              <p:nvPr/>
            </p:nvSpPr>
            <p:spPr>
              <a:xfrm>
                <a:off x="3431704" y="3104964"/>
                <a:ext cx="216000" cy="216000"/>
              </a:xfrm>
              <a:prstGeom prst="roundRect">
                <a:avLst>
                  <a:gd name="adj" fmla="val 11155"/>
                </a:avLst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60" name="Gerader Verbinder 100">
                <a:extLst>
                  <a:ext uri="{FF2B5EF4-FFF2-40B4-BE49-F238E27FC236}">
                    <a16:creationId xmlns:a16="http://schemas.microsoft.com/office/drawing/2014/main" id="{1CBD3C89-A1E0-EC45-BA25-6FADA5DB50B6}"/>
                  </a:ext>
                </a:extLst>
              </p:cNvPr>
              <p:cNvCxnSpPr/>
              <p:nvPr/>
            </p:nvCxnSpPr>
            <p:spPr>
              <a:xfrm>
                <a:off x="3530192" y="3140968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Gerader Verbinder 101">
                <a:extLst>
                  <a:ext uri="{FF2B5EF4-FFF2-40B4-BE49-F238E27FC236}">
                    <a16:creationId xmlns:a16="http://schemas.microsoft.com/office/drawing/2014/main" id="{D9EBFAE6-97D1-414A-9A89-E87A38F11495}"/>
                  </a:ext>
                </a:extLst>
              </p:cNvPr>
              <p:cNvCxnSpPr/>
              <p:nvPr/>
            </p:nvCxnSpPr>
            <p:spPr>
              <a:xfrm>
                <a:off x="3585244" y="3140968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Gerader Verbinder 102">
                <a:extLst>
                  <a:ext uri="{FF2B5EF4-FFF2-40B4-BE49-F238E27FC236}">
                    <a16:creationId xmlns:a16="http://schemas.microsoft.com/office/drawing/2014/main" id="{4BC3FE7D-316A-584E-A3B4-CDEECE073D43}"/>
                  </a:ext>
                </a:extLst>
              </p:cNvPr>
              <p:cNvCxnSpPr/>
              <p:nvPr/>
            </p:nvCxnSpPr>
            <p:spPr>
              <a:xfrm>
                <a:off x="3530192" y="3176972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Gerader Verbinder 103">
                <a:extLst>
                  <a:ext uri="{FF2B5EF4-FFF2-40B4-BE49-F238E27FC236}">
                    <a16:creationId xmlns:a16="http://schemas.microsoft.com/office/drawing/2014/main" id="{D764D423-4B5B-544D-8E4C-61E22FCF7419}"/>
                  </a:ext>
                </a:extLst>
              </p:cNvPr>
              <p:cNvCxnSpPr/>
              <p:nvPr/>
            </p:nvCxnSpPr>
            <p:spPr>
              <a:xfrm>
                <a:off x="3585244" y="3176972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Gerader Verbinder 104">
                <a:extLst>
                  <a:ext uri="{FF2B5EF4-FFF2-40B4-BE49-F238E27FC236}">
                    <a16:creationId xmlns:a16="http://schemas.microsoft.com/office/drawing/2014/main" id="{7FDA7D68-424C-FB4B-ACA1-F2CCADC9BB9F}"/>
                  </a:ext>
                </a:extLst>
              </p:cNvPr>
              <p:cNvCxnSpPr/>
              <p:nvPr/>
            </p:nvCxnSpPr>
            <p:spPr>
              <a:xfrm>
                <a:off x="3530192" y="3212976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Gerader Verbinder 105">
                <a:extLst>
                  <a:ext uri="{FF2B5EF4-FFF2-40B4-BE49-F238E27FC236}">
                    <a16:creationId xmlns:a16="http://schemas.microsoft.com/office/drawing/2014/main" id="{04B434EB-6E1C-C24A-B16D-67544E66162A}"/>
                  </a:ext>
                </a:extLst>
              </p:cNvPr>
              <p:cNvCxnSpPr/>
              <p:nvPr/>
            </p:nvCxnSpPr>
            <p:spPr>
              <a:xfrm>
                <a:off x="3585244" y="3212976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Gerader Verbinder 106">
                <a:extLst>
                  <a:ext uri="{FF2B5EF4-FFF2-40B4-BE49-F238E27FC236}">
                    <a16:creationId xmlns:a16="http://schemas.microsoft.com/office/drawing/2014/main" id="{AB339D1E-3C14-FC40-97C2-3BCDE8305559}"/>
                  </a:ext>
                </a:extLst>
              </p:cNvPr>
              <p:cNvCxnSpPr/>
              <p:nvPr/>
            </p:nvCxnSpPr>
            <p:spPr>
              <a:xfrm>
                <a:off x="3530192" y="3248980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Gerader Verbinder 107">
                <a:extLst>
                  <a:ext uri="{FF2B5EF4-FFF2-40B4-BE49-F238E27FC236}">
                    <a16:creationId xmlns:a16="http://schemas.microsoft.com/office/drawing/2014/main" id="{0FEBF8D0-1CE1-0049-BA37-B718E865AEF1}"/>
                  </a:ext>
                </a:extLst>
              </p:cNvPr>
              <p:cNvCxnSpPr/>
              <p:nvPr/>
            </p:nvCxnSpPr>
            <p:spPr>
              <a:xfrm>
                <a:off x="3585244" y="3248980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Gerader Verbinder 108">
                <a:extLst>
                  <a:ext uri="{FF2B5EF4-FFF2-40B4-BE49-F238E27FC236}">
                    <a16:creationId xmlns:a16="http://schemas.microsoft.com/office/drawing/2014/main" id="{929CA0BD-9A41-FF46-9822-D1470922682B}"/>
                  </a:ext>
                </a:extLst>
              </p:cNvPr>
              <p:cNvCxnSpPr/>
              <p:nvPr/>
            </p:nvCxnSpPr>
            <p:spPr>
              <a:xfrm>
                <a:off x="3530192" y="3284984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Gerader Verbinder 109">
                <a:extLst>
                  <a:ext uri="{FF2B5EF4-FFF2-40B4-BE49-F238E27FC236}">
                    <a16:creationId xmlns:a16="http://schemas.microsoft.com/office/drawing/2014/main" id="{14CFE970-CF07-3546-9CFD-6006D878A924}"/>
                  </a:ext>
                </a:extLst>
              </p:cNvPr>
              <p:cNvCxnSpPr/>
              <p:nvPr/>
            </p:nvCxnSpPr>
            <p:spPr>
              <a:xfrm>
                <a:off x="3585244" y="3284984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0" name="Trapezoid 269">
                <a:extLst>
                  <a:ext uri="{FF2B5EF4-FFF2-40B4-BE49-F238E27FC236}">
                    <a16:creationId xmlns:a16="http://schemas.microsoft.com/office/drawing/2014/main" id="{FA27FC88-DC01-2A46-BB74-FB1F8B6E8661}"/>
                  </a:ext>
                </a:extLst>
              </p:cNvPr>
              <p:cNvSpPr/>
              <p:nvPr/>
            </p:nvSpPr>
            <p:spPr>
              <a:xfrm rot="16200000" flipH="1">
                <a:off x="3306000" y="3123000"/>
                <a:ext cx="288000" cy="180000"/>
              </a:xfrm>
              <a:prstGeom prst="trapezoid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vert="vert" wrap="square" lIns="36000" tIns="36000" rIns="36000" bIns="36000" numCol="1" anchor="ctr">
                <a:noAutofit/>
              </a:bodyPr>
              <a:lstStyle/>
              <a:p>
                <a:pPr algn="ctr"/>
                <a:r>
                  <a:rPr lang="en-US" sz="1400" b="1" dirty="0">
                    <a:solidFill>
                      <a:srgbClr val="A6A6A6"/>
                    </a:solidFill>
                  </a:rPr>
                  <a:t>X</a:t>
                </a:r>
                <a:endParaRPr lang="en-US" b="1" dirty="0">
                  <a:solidFill>
                    <a:srgbClr val="A6A6A6"/>
                  </a:solidFill>
                </a:endParaRPr>
              </a:p>
            </p:txBody>
          </p: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409690" y="1372854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704000" y="2421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C69662-EE9B-FF4B-8336-A806AB238C2C}"/>
              </a:ext>
            </a:extLst>
          </p:cNvPr>
          <p:cNvSpPr/>
          <p:nvPr/>
        </p:nvSpPr>
        <p:spPr>
          <a:xfrm rot="19888619">
            <a:off x="689256" y="1370781"/>
            <a:ext cx="7136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</a:rPr>
              <a:t>BAD</a:t>
            </a:r>
          </a:p>
        </p:txBody>
      </p:sp>
    </p:spTree>
    <p:extLst>
      <p:ext uri="{BB962C8B-B14F-4D97-AF65-F5344CB8AC3E}">
        <p14:creationId xmlns:p14="http://schemas.microsoft.com/office/powerpoint/2010/main" val="2483732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12" y="1628738"/>
            <a:ext cx="4390690" cy="25475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19" y="1671268"/>
            <a:ext cx="4645589" cy="2403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111987" y="4909045"/>
            <a:ext cx="7968026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4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5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grpSp>
        <p:nvGrpSpPr>
          <p:cNvPr id="27" name="Group 23">
            <a:extLst>
              <a:ext uri="{FF2B5EF4-FFF2-40B4-BE49-F238E27FC236}">
                <a16:creationId xmlns:a16="http://schemas.microsoft.com/office/drawing/2014/main" id="{4531D206-EDB7-214B-A128-C45D4D36DFDA}"/>
              </a:ext>
            </a:extLst>
          </p:cNvPr>
          <p:cNvGrpSpPr/>
          <p:nvPr/>
        </p:nvGrpSpPr>
        <p:grpSpPr>
          <a:xfrm>
            <a:off x="5077584" y="2620312"/>
            <a:ext cx="1656000" cy="936000"/>
            <a:chOff x="4625551" y="2005520"/>
            <a:chExt cx="1974449" cy="1202399"/>
          </a:xfrm>
        </p:grpSpPr>
        <p:grpSp>
          <p:nvGrpSpPr>
            <p:cNvPr id="28" name="Gruppieren 8">
              <a:extLst>
                <a:ext uri="{FF2B5EF4-FFF2-40B4-BE49-F238E27FC236}">
                  <a16:creationId xmlns:a16="http://schemas.microsoft.com/office/drawing/2014/main" id="{B8D64734-9BE3-024E-BE6A-28C602A4B143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1A772867-573E-654B-A9FA-77B22CD346B5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2A37F462-B074-B74C-92B7-6B4F9D7A2D97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9" name="Gruppieren 20">
              <a:extLst>
                <a:ext uri="{FF2B5EF4-FFF2-40B4-BE49-F238E27FC236}">
                  <a16:creationId xmlns:a16="http://schemas.microsoft.com/office/drawing/2014/main" id="{E673B26A-5DCB-B848-B21E-CCC87015CB11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4A9C3F8-408F-E54B-B6E3-C47B031FD57D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82F8CB4E-21A0-1542-873A-A91DECEAF69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60702E46-5954-1A4D-86F4-AE7C86F1CEA4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30" name="Right Arrow 26">
              <a:extLst>
                <a:ext uri="{FF2B5EF4-FFF2-40B4-BE49-F238E27FC236}">
                  <a16:creationId xmlns:a16="http://schemas.microsoft.com/office/drawing/2014/main" id="{DA8675A5-C3F0-A245-95EA-3B9F827651B8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CBE21CB-D396-2942-B307-CAA9D4EED534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917000"/>
            <a:ext cx="842493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348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2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600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3285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2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573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4077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4293056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1680" y="522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79680" y="4868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88F96F-8592-AB47-B16D-22C6DFBFAE53}"/>
              </a:ext>
            </a:extLst>
          </p:cNvPr>
          <p:cNvSpPr/>
          <p:nvPr/>
        </p:nvSpPr>
        <p:spPr>
          <a:xfrm>
            <a:off x="2711680" y="1090336"/>
            <a:ext cx="70888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13 Statements, 1 loop and 1 variable do the complete job</a:t>
            </a:r>
            <a:endParaRPr lang="en-US" sz="2000" b="1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6252F39-2AFB-0D4F-BC51-A7FC596A9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50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038115"/>
            <a:ext cx="4978513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2123637" y="5248950"/>
            <a:ext cx="7920000" cy="1368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grpSp>
        <p:nvGrpSpPr>
          <p:cNvPr id="26" name="Group 23">
            <a:extLst>
              <a:ext uri="{FF2B5EF4-FFF2-40B4-BE49-F238E27FC236}">
                <a16:creationId xmlns:a16="http://schemas.microsoft.com/office/drawing/2014/main" id="{B260E60D-28FA-A241-B01C-AEBC8CBF10E2}"/>
              </a:ext>
            </a:extLst>
          </p:cNvPr>
          <p:cNvGrpSpPr/>
          <p:nvPr/>
        </p:nvGrpSpPr>
        <p:grpSpPr>
          <a:xfrm>
            <a:off x="5088000" y="2493000"/>
            <a:ext cx="1656000" cy="936000"/>
            <a:chOff x="4625551" y="2005520"/>
            <a:chExt cx="1974449" cy="1202399"/>
          </a:xfrm>
        </p:grpSpPr>
        <p:grpSp>
          <p:nvGrpSpPr>
            <p:cNvPr id="27" name="Gruppieren 8">
              <a:extLst>
                <a:ext uri="{FF2B5EF4-FFF2-40B4-BE49-F238E27FC236}">
                  <a16:creationId xmlns:a16="http://schemas.microsoft.com/office/drawing/2014/main" id="{1114E857-820C-2745-A9E5-BA475C3B7FDB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0A10E3B8-480E-3641-B022-2CB6C7A13BD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AE3A2CF8-2A2A-1842-9153-FEE70EC74A8C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uppieren 20">
              <a:extLst>
                <a:ext uri="{FF2B5EF4-FFF2-40B4-BE49-F238E27FC236}">
                  <a16:creationId xmlns:a16="http://schemas.microsoft.com/office/drawing/2014/main" id="{4B1490B9-42D5-724A-A006-80AA666E1D3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F1C9B98-306E-054A-BEC2-A0D0F608D034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28CE70A1-2D5E-CA4F-9AEB-FF1F2F94607C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DC15AF50-6C30-5240-8F2E-910B58CCFA4A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9" name="Right Arrow 26">
              <a:extLst>
                <a:ext uri="{FF2B5EF4-FFF2-40B4-BE49-F238E27FC236}">
                  <a16:creationId xmlns:a16="http://schemas.microsoft.com/office/drawing/2014/main" id="{BB1993B8-9307-7F45-9B99-DF733E61B5B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FF9E285-2FAD-4048-A067-CAF0618E890B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7064" y="1629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Clean up and strip out all footnote references and new lines in the fields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length( presidents ) -1 );	// Remove last row with redundant footnote info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replace all( literal([.]), { "[a]" .. "[z]",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{President,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{"President (1)","Party (1)"}, {President,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Democratic,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Republican,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Federalist,  			coral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 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Whig, 				yellow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National Union, 	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Unaffiliated, 	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	  fill color, [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75AA3D2-CCF0-4ACD-BFC3-2A19496EC7AD}"/>
              </a:ext>
            </a:extLst>
          </p:cNvPr>
          <p:cNvSpPr/>
          <p:nvPr/>
        </p:nvSpPr>
        <p:spPr>
          <a:xfrm>
            <a:off x="480000" y="177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Internet Download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1 statement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603FBE-0781-4EFA-937C-EA67341C8FE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12000" y="20253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08924B2E-98AD-4BB4-A9AC-22E7B5543C67}"/>
              </a:ext>
            </a:extLst>
          </p:cNvPr>
          <p:cNvSpPr/>
          <p:nvPr/>
        </p:nvSpPr>
        <p:spPr>
          <a:xfrm>
            <a:off x="480000" y="234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Cleanups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minimum effort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77BC9B-34EC-4AA6-88B0-63AD04AC31E4}"/>
              </a:ext>
            </a:extLst>
          </p:cNvPr>
          <p:cNvCxnSpPr>
            <a:cxnSpLocks/>
          </p:cNvCxnSpPr>
          <p:nvPr/>
        </p:nvCxnSpPr>
        <p:spPr>
          <a:xfrm>
            <a:off x="2712000" y="249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8C89D95-F307-43E2-AD70-E40DC308EC5E}"/>
              </a:ext>
            </a:extLst>
          </p:cNvPr>
          <p:cNvSpPr/>
          <p:nvPr/>
        </p:nvSpPr>
        <p:spPr>
          <a:xfrm>
            <a:off x="480000" y="306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Align the data. 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Contents done!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F95DB45-7B56-4F9E-A40F-BD355B5EF43B}"/>
              </a:ext>
            </a:extLst>
          </p:cNvPr>
          <p:cNvCxnSpPr>
            <a:cxnSpLocks/>
          </p:cNvCxnSpPr>
          <p:nvPr/>
        </p:nvCxnSpPr>
        <p:spPr>
          <a:xfrm>
            <a:off x="2712000" y="321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D2FBF208-9CFE-4F7A-808A-08FF44162C0D}"/>
              </a:ext>
            </a:extLst>
          </p:cNvPr>
          <p:cNvSpPr/>
          <p:nvPr/>
        </p:nvSpPr>
        <p:spPr>
          <a:xfrm>
            <a:off x="480000" y="3717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Define colors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affiliated to the parties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538DED-DD52-4A0E-8518-E0907FD0F6F4}"/>
              </a:ext>
            </a:extLst>
          </p:cNvPr>
          <p:cNvCxnSpPr>
            <a:cxnSpLocks/>
          </p:cNvCxnSpPr>
          <p:nvPr/>
        </p:nvCxnSpPr>
        <p:spPr>
          <a:xfrm>
            <a:off x="2712000" y="3861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2851035-38B7-4790-9C12-F5125A21F56F}"/>
              </a:ext>
            </a:extLst>
          </p:cNvPr>
          <p:cNvSpPr/>
          <p:nvPr/>
        </p:nvSpPr>
        <p:spPr>
          <a:xfrm>
            <a:off x="480000" y="501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Color and Style </a:t>
            </a:r>
            <a:r>
              <a:rPr lang="en-US" sz="1200" dirty="0">
                <a:solidFill>
                  <a:schemeClr val="tx1"/>
                </a:solidFill>
              </a:rPr>
              <a:t>the results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074433-6060-47C9-8346-E62B7D004568}"/>
              </a:ext>
            </a:extLst>
          </p:cNvPr>
          <p:cNvCxnSpPr>
            <a:cxnSpLocks/>
          </p:cNvCxnSpPr>
          <p:nvPr/>
        </p:nvCxnSpPr>
        <p:spPr>
          <a:xfrm>
            <a:off x="2712000" y="5157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895AC81-D494-4D69-B25C-521B7A7CD54B}"/>
              </a:ext>
            </a:extLst>
          </p:cNvPr>
          <p:cNvSpPr/>
          <p:nvPr/>
        </p:nvSpPr>
        <p:spPr>
          <a:xfrm>
            <a:off x="480000" y="5877328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8140AE1-CAB4-4235-B149-3BC5BB5BDF0D}"/>
              </a:ext>
            </a:extLst>
          </p:cNvPr>
          <p:cNvCxnSpPr>
            <a:cxnSpLocks/>
          </p:cNvCxnSpPr>
          <p:nvPr/>
        </p:nvCxnSpPr>
        <p:spPr>
          <a:xfrm>
            <a:off x="2712000" y="6165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7940B01B-926F-4285-8366-9D013ED5545B}"/>
              </a:ext>
            </a:extLst>
          </p:cNvPr>
          <p:cNvCxnSpPr/>
          <p:nvPr/>
        </p:nvCxnSpPr>
        <p:spPr>
          <a:xfrm>
            <a:off x="3288000" y="3573272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5CEADC7-BFF3-024F-8C7B-E3EDB8027890}"/>
              </a:ext>
            </a:extLst>
          </p:cNvPr>
          <p:cNvSpPr/>
          <p:nvPr/>
        </p:nvSpPr>
        <p:spPr>
          <a:xfrm>
            <a:off x="2064000" y="985261"/>
            <a:ext cx="864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16 Statements, 0 Loops and 0 Variables to organize all the Presidents</a:t>
            </a:r>
            <a:endParaRPr lang="en-US" b="1" dirty="0"/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AE2FB03E-0E21-154C-8E57-C8D2DFB7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5256000" cy="50400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  <p:sp>
        <p:nvSpPr>
          <p:cNvPr id="17" name="Rechteck 17">
            <a:extLst>
              <a:ext uri="{FF2B5EF4-FFF2-40B4-BE49-F238E27FC236}">
                <a16:creationId xmlns:a16="http://schemas.microsoft.com/office/drawing/2014/main" id="{20CCB67B-85A9-F940-B3AE-4A5A8C07E524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>
                <a:solidFill>
                  <a:srgbClr val="2850A0"/>
                </a:solidFill>
              </a:rPr>
              <a:t>B4P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610463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{nasdaq100, sp500}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Add some color and formatting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( stocks, {'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'},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2:row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()}, single, text color, select if ( [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excel green,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0, table, fill color, gray 14, boldface, true, wrap text,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Company,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sheet, freeze rows, 1,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artwork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042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294435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978463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26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770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98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0E93DCEC-17E5-4602-8A1C-69EA3769712D}"/>
              </a:ext>
            </a:extLst>
          </p:cNvPr>
          <p:cNvSpPr/>
          <p:nvPr/>
        </p:nvSpPr>
        <p:spPr>
          <a:xfrm>
            <a:off x="479680" y="4706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Add style and color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DA8D44D-9D33-4D43-B092-3F48930D4B2A}"/>
              </a:ext>
            </a:extLst>
          </p:cNvPr>
          <p:cNvCxnSpPr>
            <a:cxnSpLocks/>
          </p:cNvCxnSpPr>
          <p:nvPr/>
        </p:nvCxnSpPr>
        <p:spPr>
          <a:xfrm>
            <a:off x="2711680" y="499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2000" y="607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80000" y="5858463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F2589F0-252F-4455-A474-BB41D1AC864B}"/>
              </a:ext>
            </a:extLst>
          </p:cNvPr>
          <p:cNvCxnSpPr/>
          <p:nvPr/>
        </p:nvCxnSpPr>
        <p:spPr>
          <a:xfrm>
            <a:off x="3288000" y="4634463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el 1">
            <a:extLst>
              <a:ext uri="{FF2B5EF4-FFF2-40B4-BE49-F238E27FC236}">
                <a16:creationId xmlns:a16="http://schemas.microsoft.com/office/drawing/2014/main" id="{1C1C08D3-26B9-2A4F-BE98-FEF2EF2E5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Program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D1373A-ACD5-CC4B-992D-B877672CDBCA}"/>
              </a:ext>
            </a:extLst>
          </p:cNvPr>
          <p:cNvSpPr/>
          <p:nvPr/>
        </p:nvSpPr>
        <p:spPr>
          <a:xfrm>
            <a:off x="2856000" y="1063936"/>
            <a:ext cx="66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8 additional statements provide coloring and formatting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83813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45" name="Rounded Rectangle">
            <a:extLst>
              <a:ext uri="{FF2B5EF4-FFF2-40B4-BE49-F238E27FC236}">
                <a16:creationId xmlns:a16="http://schemas.microsoft.com/office/drawing/2014/main" id="{BEEB8E30-D4D0-F540-B94A-D6FC1CEDD567}"/>
              </a:ext>
            </a:extLst>
          </p:cNvPr>
          <p:cNvSpPr/>
          <p:nvPr/>
        </p:nvSpPr>
        <p:spPr>
          <a:xfrm>
            <a:off x="1399242" y="2493000"/>
            <a:ext cx="9393516" cy="2441796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7" name="Pfeil: nach rechts 95">
            <a:extLst>
              <a:ext uri="{FF2B5EF4-FFF2-40B4-BE49-F238E27FC236}">
                <a16:creationId xmlns:a16="http://schemas.microsoft.com/office/drawing/2014/main" id="{1C36DC4A-FB4E-3142-A695-CDA94AB45765}"/>
              </a:ext>
            </a:extLst>
          </p:cNvPr>
          <p:cNvSpPr/>
          <p:nvPr/>
        </p:nvSpPr>
        <p:spPr>
          <a:xfrm rot="5400000">
            <a:off x="5702062" y="2051178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7172683" y="5490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206" name="Gerade Verbindung mit Pfeil 55">
            <a:extLst>
              <a:ext uri="{FF2B5EF4-FFF2-40B4-BE49-F238E27FC236}">
                <a16:creationId xmlns:a16="http://schemas.microsoft.com/office/drawing/2014/main" id="{7B73641C-280F-FD46-A0A8-D9CD318B116B}"/>
              </a:ext>
            </a:extLst>
          </p:cNvPr>
          <p:cNvCxnSpPr>
            <a:cxnSpLocks/>
          </p:cNvCxnSpPr>
          <p:nvPr/>
        </p:nvCxnSpPr>
        <p:spPr>
          <a:xfrm>
            <a:off x="1601728" y="2786097"/>
            <a:ext cx="8928000" cy="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223" name="Gruppieren 10">
            <a:extLst>
              <a:ext uri="{FF2B5EF4-FFF2-40B4-BE49-F238E27FC236}">
                <a16:creationId xmlns:a16="http://schemas.microsoft.com/office/drawing/2014/main" id="{071886EC-6FAA-8047-BB91-602D55279575}"/>
              </a:ext>
            </a:extLst>
          </p:cNvPr>
          <p:cNvGrpSpPr/>
          <p:nvPr/>
        </p:nvGrpSpPr>
        <p:grpSpPr>
          <a:xfrm>
            <a:off x="9377728" y="2466965"/>
            <a:ext cx="283792" cy="309627"/>
            <a:chOff x="7789696" y="1644240"/>
            <a:chExt cx="431444" cy="576000"/>
          </a:xfrm>
        </p:grpSpPr>
        <p:sp>
          <p:nvSpPr>
            <p:cNvPr id="224" name="Ellipse 9">
              <a:extLst>
                <a:ext uri="{FF2B5EF4-FFF2-40B4-BE49-F238E27FC236}">
                  <a16:creationId xmlns:a16="http://schemas.microsoft.com/office/drawing/2014/main" id="{F1F8A15B-8D43-8943-944A-CF19906B3849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25" name="Grafik 57">
              <a:extLst>
                <a:ext uri="{FF2B5EF4-FFF2-40B4-BE49-F238E27FC236}">
                  <a16:creationId xmlns:a16="http://schemas.microsoft.com/office/drawing/2014/main" id="{12D4CB9E-A6C8-4F41-98FE-59811BFC8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647242" y="5445000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409690" y="1372854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689462" y="4712106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704000" y="2421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142C25FF-73D5-FA45-805E-8D967F36DBAB}"/>
              </a:ext>
            </a:extLst>
          </p:cNvPr>
          <p:cNvSpPr/>
          <p:nvPr/>
        </p:nvSpPr>
        <p:spPr>
          <a:xfrm rot="19888619">
            <a:off x="768604" y="1353756"/>
            <a:ext cx="5549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</a:rPr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5804017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183337" y="1845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51113CFF-E797-B44D-B56E-9915EE7A475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7269523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A8400900-A25C-2049-AE76-BF78071796FE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ECE5D02F-809E-0445-95C1-1802FB2A1CE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23506014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8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529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82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30E6C573-0AE8-2444-869C-D48AB583EB7A}"/>
              </a:ext>
            </a:extLst>
          </p:cNvPr>
          <p:cNvSpPr/>
          <p:nvPr/>
        </p:nvSpPr>
        <p:spPr>
          <a:xfrm>
            <a:off x="1184366" y="1309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D6F0E014-889F-054D-A0E6-17F34735657A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743259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31" name="Rechteck 15">
            <a:extLst>
              <a:ext uri="{FF2B5EF4-FFF2-40B4-BE49-F238E27FC236}">
                <a16:creationId xmlns:a16="http://schemas.microsoft.com/office/drawing/2014/main" id="{C62714FA-FC26-7C4E-B5A7-062096A3F3DC}"/>
              </a:ext>
            </a:extLst>
          </p:cNvPr>
          <p:cNvSpPr/>
          <p:nvPr/>
        </p:nvSpPr>
        <p:spPr>
          <a:xfrm>
            <a:off x="1278583" y="297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CBE10353-DEFD-F94E-A1D6-5584529347C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4509880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8EF1E25C-D400-47B7-8D16-E799804253F8}"/>
              </a:ext>
            </a:extLst>
          </p:cNvPr>
          <p:cNvSpPr/>
          <p:nvPr/>
        </p:nvSpPr>
        <p:spPr>
          <a:xfrm>
            <a:off x="9264000" y="1485000"/>
            <a:ext cx="432000" cy="25920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Model</a:t>
            </a:r>
            <a:br>
              <a:rPr lang="en-US" dirty="0"/>
            </a:br>
            <a:r>
              <a:rPr lang="en-US" dirty="0"/>
              <a:t>Introduction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959789C-3AA8-4621-870C-C4186A695475}"/>
              </a:ext>
            </a:extLst>
          </p:cNvPr>
          <p:cNvSpPr/>
          <p:nvPr/>
        </p:nvSpPr>
        <p:spPr>
          <a:xfrm>
            <a:off x="163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65508B22-62D4-4E93-A7D5-ACC220B288BD}"/>
              </a:ext>
            </a:extLst>
          </p:cNvPr>
          <p:cNvSpPr/>
          <p:nvPr/>
        </p:nvSpPr>
        <p:spPr>
          <a:xfrm>
            <a:off x="393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41BE7FC3-4D78-4A8E-AC86-835F899C0317}"/>
              </a:ext>
            </a:extLst>
          </p:cNvPr>
          <p:cNvSpPr/>
          <p:nvPr/>
        </p:nvSpPr>
        <p:spPr>
          <a:xfrm>
            <a:off x="739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A37036A2-33A2-4FCC-A165-353B80536C8E}"/>
              </a:ext>
            </a:extLst>
          </p:cNvPr>
          <p:cNvSpPr/>
          <p:nvPr/>
        </p:nvSpPr>
        <p:spPr>
          <a:xfrm>
            <a:off x="969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3" name="Gleichschenkliges Dreieck 52">
            <a:extLst>
              <a:ext uri="{FF2B5EF4-FFF2-40B4-BE49-F238E27FC236}">
                <a16:creationId xmlns:a16="http://schemas.microsoft.com/office/drawing/2014/main" id="{A31F3178-FEA1-4F70-8EAA-D2607B88C63F}"/>
              </a:ext>
            </a:extLst>
          </p:cNvPr>
          <p:cNvSpPr/>
          <p:nvPr/>
        </p:nvSpPr>
        <p:spPr>
          <a:xfrm rot="5400000">
            <a:off x="2568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4" name="Gleichschenkliges Dreieck 53">
            <a:extLst>
              <a:ext uri="{FF2B5EF4-FFF2-40B4-BE49-F238E27FC236}">
                <a16:creationId xmlns:a16="http://schemas.microsoft.com/office/drawing/2014/main" id="{C8FE2F6E-FD59-40AE-B004-459C9F069D17}"/>
              </a:ext>
            </a:extLst>
          </p:cNvPr>
          <p:cNvSpPr/>
          <p:nvPr/>
        </p:nvSpPr>
        <p:spPr>
          <a:xfrm rot="5400000">
            <a:off x="7150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5" name="Gleichschenkliges Dreieck 54">
            <a:extLst>
              <a:ext uri="{FF2B5EF4-FFF2-40B4-BE49-F238E27FC236}">
                <a16:creationId xmlns:a16="http://schemas.microsoft.com/office/drawing/2014/main" id="{6252B87B-96D1-4142-B049-93659EC52377}"/>
              </a:ext>
            </a:extLst>
          </p:cNvPr>
          <p:cNvSpPr/>
          <p:nvPr/>
        </p:nvSpPr>
        <p:spPr>
          <a:xfrm rot="5400000">
            <a:off x="948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70ED3584-9528-4C9C-ABA1-C487305D631F}"/>
              </a:ext>
            </a:extLst>
          </p:cNvPr>
          <p:cNvCxnSpPr>
            <a:cxnSpLocks/>
          </p:cNvCxnSpPr>
          <p:nvPr/>
        </p:nvCxnSpPr>
        <p:spPr>
          <a:xfrm>
            <a:off x="1632000" y="213300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hteck 58">
            <a:extLst>
              <a:ext uri="{FF2B5EF4-FFF2-40B4-BE49-F238E27FC236}">
                <a16:creationId xmlns:a16="http://schemas.microsoft.com/office/drawing/2014/main" id="{91A89384-0D8F-4548-A592-8D9BE7D76F75}"/>
              </a:ext>
            </a:extLst>
          </p:cNvPr>
          <p:cNvSpPr/>
          <p:nvPr/>
        </p:nvSpPr>
        <p:spPr>
          <a:xfrm>
            <a:off x="278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0" name="Gleichschenkliges Dreieck 59">
            <a:extLst>
              <a:ext uri="{FF2B5EF4-FFF2-40B4-BE49-F238E27FC236}">
                <a16:creationId xmlns:a16="http://schemas.microsoft.com/office/drawing/2014/main" id="{5E1FEF67-ABC5-4373-BA4A-475B216AEB5E}"/>
              </a:ext>
            </a:extLst>
          </p:cNvPr>
          <p:cNvSpPr/>
          <p:nvPr/>
        </p:nvSpPr>
        <p:spPr>
          <a:xfrm rot="5400000">
            <a:off x="372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436B3845-45B6-4226-BE7D-5E304EF34972}"/>
              </a:ext>
            </a:extLst>
          </p:cNvPr>
          <p:cNvSpPr/>
          <p:nvPr/>
        </p:nvSpPr>
        <p:spPr>
          <a:xfrm>
            <a:off x="6240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7" name="Gleichschenkliges Dreieck 66">
            <a:extLst>
              <a:ext uri="{FF2B5EF4-FFF2-40B4-BE49-F238E27FC236}">
                <a16:creationId xmlns:a16="http://schemas.microsoft.com/office/drawing/2014/main" id="{F3EC9EF4-6CB5-4C11-AFB0-452BDEDD18F6}"/>
              </a:ext>
            </a:extLst>
          </p:cNvPr>
          <p:cNvSpPr/>
          <p:nvPr/>
        </p:nvSpPr>
        <p:spPr>
          <a:xfrm rot="5400000">
            <a:off x="4872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3" name="Gleichschenkliges Dreieck 72">
            <a:extLst>
              <a:ext uri="{FF2B5EF4-FFF2-40B4-BE49-F238E27FC236}">
                <a16:creationId xmlns:a16="http://schemas.microsoft.com/office/drawing/2014/main" id="{4FE538E4-2B59-4685-8B61-0302D91138DD}"/>
              </a:ext>
            </a:extLst>
          </p:cNvPr>
          <p:cNvSpPr/>
          <p:nvPr/>
        </p:nvSpPr>
        <p:spPr>
          <a:xfrm rot="5400000">
            <a:off x="6024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43470660-8E3F-4972-A23E-69FFDCA836E0}"/>
              </a:ext>
            </a:extLst>
          </p:cNvPr>
          <p:cNvSpPr/>
          <p:nvPr/>
        </p:nvSpPr>
        <p:spPr>
          <a:xfrm>
            <a:off x="5088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8A1259D6-7AD0-4AE4-BB23-5E2197EBB878}"/>
              </a:ext>
            </a:extLst>
          </p:cNvPr>
          <p:cNvSpPr/>
          <p:nvPr/>
        </p:nvSpPr>
        <p:spPr>
          <a:xfrm>
            <a:off x="854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76" name="Gleichschenkliges Dreieck 75">
            <a:extLst>
              <a:ext uri="{FF2B5EF4-FFF2-40B4-BE49-F238E27FC236}">
                <a16:creationId xmlns:a16="http://schemas.microsoft.com/office/drawing/2014/main" id="{A8DB7720-CE66-4AE5-B6C0-B2EBAA908473}"/>
              </a:ext>
            </a:extLst>
          </p:cNvPr>
          <p:cNvSpPr/>
          <p:nvPr/>
        </p:nvSpPr>
        <p:spPr>
          <a:xfrm rot="5400000">
            <a:off x="8302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BCA76AD-70CA-40EE-8E7A-5316D0243104}"/>
              </a:ext>
            </a:extLst>
          </p:cNvPr>
          <p:cNvSpPr/>
          <p:nvPr/>
        </p:nvSpPr>
        <p:spPr>
          <a:xfrm>
            <a:off x="163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06074B2B-89F4-4DAA-A8F9-0AE1ECDBE1B4}"/>
              </a:ext>
            </a:extLst>
          </p:cNvPr>
          <p:cNvSpPr/>
          <p:nvPr/>
        </p:nvSpPr>
        <p:spPr>
          <a:xfrm>
            <a:off x="393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4C0A20BC-BD5B-4160-A549-9EF41C86469D}"/>
              </a:ext>
            </a:extLst>
          </p:cNvPr>
          <p:cNvSpPr/>
          <p:nvPr/>
        </p:nvSpPr>
        <p:spPr>
          <a:xfrm>
            <a:off x="278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995570BA-35A2-432E-9996-2A3554605267}"/>
              </a:ext>
            </a:extLst>
          </p:cNvPr>
          <p:cNvSpPr/>
          <p:nvPr/>
        </p:nvSpPr>
        <p:spPr>
          <a:xfrm>
            <a:off x="5088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D0FCDBB6-9C96-4B00-BC61-5843BDBD06B3}"/>
              </a:ext>
            </a:extLst>
          </p:cNvPr>
          <p:cNvSpPr/>
          <p:nvPr/>
        </p:nvSpPr>
        <p:spPr>
          <a:xfrm>
            <a:off x="6261634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98D2A44D-3F76-4FCB-8100-D6E3BC3257C7}"/>
              </a:ext>
            </a:extLst>
          </p:cNvPr>
          <p:cNvSpPr/>
          <p:nvPr/>
        </p:nvSpPr>
        <p:spPr>
          <a:xfrm>
            <a:off x="739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F199C2A-5543-45D5-A443-D813479DD658}"/>
              </a:ext>
            </a:extLst>
          </p:cNvPr>
          <p:cNvSpPr/>
          <p:nvPr/>
        </p:nvSpPr>
        <p:spPr>
          <a:xfrm>
            <a:off x="854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351C833B-3397-43A3-84F1-3571C4FBD7D2}"/>
              </a:ext>
            </a:extLst>
          </p:cNvPr>
          <p:cNvSpPr/>
          <p:nvPr/>
        </p:nvSpPr>
        <p:spPr>
          <a:xfrm>
            <a:off x="969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FF9C4564-CDFB-4920-8794-8A0194E904D1}"/>
              </a:ext>
            </a:extLst>
          </p:cNvPr>
          <p:cNvGrpSpPr/>
          <p:nvPr/>
        </p:nvGrpSpPr>
        <p:grpSpPr>
          <a:xfrm>
            <a:off x="9264000" y="1644240"/>
            <a:ext cx="431444" cy="576000"/>
            <a:chOff x="7789696" y="1644240"/>
            <a:chExt cx="431444" cy="576000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29DEBF4C-CC28-40BA-A33C-901310A9C956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58" name="Grafik 57">
              <a:extLst>
                <a:ext uri="{FF2B5EF4-FFF2-40B4-BE49-F238E27FC236}">
                  <a16:creationId xmlns:a16="http://schemas.microsoft.com/office/drawing/2014/main" id="{B16338E6-73EE-471D-8497-7214B8140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30F74EE0-149B-4BA3-B080-27885A883204}"/>
              </a:ext>
            </a:extLst>
          </p:cNvPr>
          <p:cNvSpPr/>
          <p:nvPr/>
        </p:nvSpPr>
        <p:spPr>
          <a:xfrm>
            <a:off x="163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1CDD45E-4FE8-4066-91D0-2C183A905726}"/>
              </a:ext>
            </a:extLst>
          </p:cNvPr>
          <p:cNvSpPr/>
          <p:nvPr/>
        </p:nvSpPr>
        <p:spPr>
          <a:xfrm>
            <a:off x="278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681EA0B9-CEB8-4F07-9B28-2252FE4DBAE2}"/>
              </a:ext>
            </a:extLst>
          </p:cNvPr>
          <p:cNvSpPr/>
          <p:nvPr/>
        </p:nvSpPr>
        <p:spPr>
          <a:xfrm>
            <a:off x="393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D0B4DBB-7692-4801-9109-B66F435C0896}"/>
              </a:ext>
            </a:extLst>
          </p:cNvPr>
          <p:cNvSpPr/>
          <p:nvPr/>
        </p:nvSpPr>
        <p:spPr>
          <a:xfrm>
            <a:off x="5088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F9DF5D53-B42B-4F76-8FB9-BC99DB111291}"/>
              </a:ext>
            </a:extLst>
          </p:cNvPr>
          <p:cNvSpPr/>
          <p:nvPr/>
        </p:nvSpPr>
        <p:spPr>
          <a:xfrm>
            <a:off x="6240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64B18FC4-0886-4DC5-844F-F1263FF7FCED}"/>
              </a:ext>
            </a:extLst>
          </p:cNvPr>
          <p:cNvSpPr/>
          <p:nvPr/>
        </p:nvSpPr>
        <p:spPr>
          <a:xfrm>
            <a:off x="739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2BFD6B6D-B577-4D1B-9021-B5FE5143B9EB}"/>
              </a:ext>
            </a:extLst>
          </p:cNvPr>
          <p:cNvSpPr/>
          <p:nvPr/>
        </p:nvSpPr>
        <p:spPr>
          <a:xfrm>
            <a:off x="854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20ACDF6D-68F2-4BFB-8896-C0E5E12ED295}"/>
              </a:ext>
            </a:extLst>
          </p:cNvPr>
          <p:cNvSpPr/>
          <p:nvPr/>
        </p:nvSpPr>
        <p:spPr>
          <a:xfrm>
            <a:off x="969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123825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a low-code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296000" y="5733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7001"/>
            <a:ext cx="11448000" cy="2736000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Ingest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3288000" y="2493000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 &amp;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48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3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39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2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18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Semantic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0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16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Enrichment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1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5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2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&amp; 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Consolidate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544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3288000" y="3069000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Interpolate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18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2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16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488000" y="3068960"/>
            <a:ext cx="1368000" cy="12242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391569" y="3966003"/>
            <a:ext cx="134072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697491" y="5085000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29491" y="5301000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27592" y="4977000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197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82DF275-694B-44A7-9555-EB9F2F6FB9F3}"/>
              </a:ext>
            </a:extLst>
          </p:cNvPr>
          <p:cNvSpPr/>
          <p:nvPr/>
        </p:nvSpPr>
        <p:spPr>
          <a:xfrm>
            <a:off x="4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A8026A1-6EDB-4B89-9841-49ADA02F9FE7}"/>
              </a:ext>
            </a:extLst>
          </p:cNvPr>
          <p:cNvSpPr/>
          <p:nvPr/>
        </p:nvSpPr>
        <p:spPr>
          <a:xfrm>
            <a:off x="18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9DBB97A-BFFB-41F0-AD63-AB2A141F028F}"/>
              </a:ext>
            </a:extLst>
          </p:cNvPr>
          <p:cNvSpPr/>
          <p:nvPr/>
        </p:nvSpPr>
        <p:spPr>
          <a:xfrm>
            <a:off x="32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93DBE8C-13E1-464F-828A-E82CADCBCF73}"/>
              </a:ext>
            </a:extLst>
          </p:cNvPr>
          <p:cNvSpPr/>
          <p:nvPr/>
        </p:nvSpPr>
        <p:spPr>
          <a:xfrm>
            <a:off x="472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4CD808F3-901C-42DC-AB95-1D6B32CEFE91}"/>
              </a:ext>
            </a:extLst>
          </p:cNvPr>
          <p:cNvSpPr/>
          <p:nvPr/>
        </p:nvSpPr>
        <p:spPr>
          <a:xfrm>
            <a:off x="616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F1382942-7921-4CD4-8EBD-AECB3DD44E67}"/>
              </a:ext>
            </a:extLst>
          </p:cNvPr>
          <p:cNvSpPr/>
          <p:nvPr/>
        </p:nvSpPr>
        <p:spPr>
          <a:xfrm>
            <a:off x="76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422408D-F039-4E8C-9ECC-6671D072BB49}"/>
              </a:ext>
            </a:extLst>
          </p:cNvPr>
          <p:cNvSpPr/>
          <p:nvPr/>
        </p:nvSpPr>
        <p:spPr>
          <a:xfrm>
            <a:off x="90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4F1B2CC9-79A5-471F-BCD5-52155B6A8BFD}"/>
              </a:ext>
            </a:extLst>
          </p:cNvPr>
          <p:cNvSpPr/>
          <p:nvPr/>
        </p:nvSpPr>
        <p:spPr>
          <a:xfrm>
            <a:off x="104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113000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16000" y="2565000"/>
            <a:ext cx="9393516" cy="2441796"/>
          </a:xfrm>
          <a:prstGeom prst="roundRect">
            <a:avLst>
              <a:gd name="adj" fmla="val 6014"/>
            </a:avLst>
          </a:prstGeom>
          <a:gradFill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</a:gra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534036" y="5774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A7BDE9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94486" y="2538965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B4P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340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16000" y="2349000"/>
            <a:ext cx="9393516" cy="2500053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5" name="Rounded Rectangle">
            <a:extLst>
              <a:ext uri="{FF2B5EF4-FFF2-40B4-BE49-F238E27FC236}">
                <a16:creationId xmlns:a16="http://schemas.microsoft.com/office/drawing/2014/main" id="{3EB22037-6F4B-1846-AB61-B9CC869A9A4A}"/>
              </a:ext>
            </a:extLst>
          </p:cNvPr>
          <p:cNvSpPr/>
          <p:nvPr/>
        </p:nvSpPr>
        <p:spPr>
          <a:xfrm>
            <a:off x="1416000" y="1251647"/>
            <a:ext cx="9393516" cy="670685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6" name="Rounded Rectangle">
            <a:extLst>
              <a:ext uri="{FF2B5EF4-FFF2-40B4-BE49-F238E27FC236}">
                <a16:creationId xmlns:a16="http://schemas.microsoft.com/office/drawing/2014/main" id="{DC7F731A-A7ED-5C4D-B8CD-E39AFC25B55E}"/>
              </a:ext>
            </a:extLst>
          </p:cNvPr>
          <p:cNvSpPr/>
          <p:nvPr/>
        </p:nvSpPr>
        <p:spPr>
          <a:xfrm>
            <a:off x="1416000" y="5466714"/>
            <a:ext cx="9393516" cy="942314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646821" y="186751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1565459" y="563860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546486" y="2784064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850486" y="2776445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06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10486" y="2776446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482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065303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39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546486" y="2693759"/>
            <a:ext cx="8928000" cy="0"/>
          </a:xfrm>
          <a:prstGeom prst="straightConnector1">
            <a:avLst/>
          </a:prstGeom>
          <a:ln w="2857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698486" y="2776445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3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154486" y="2765759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786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5938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02486" y="2772985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458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27713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54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85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69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02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176120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0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45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1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18864" y="2384132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06786" y="5499963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31945" y="1362396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1565459" y="1339306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4" name="Rectangle 79">
            <a:extLst>
              <a:ext uri="{FF2B5EF4-FFF2-40B4-BE49-F238E27FC236}">
                <a16:creationId xmlns:a16="http://schemas.microsoft.com/office/drawing/2014/main" id="{F2291247-F3B7-DC43-84C5-8C44E7442C57}"/>
              </a:ext>
            </a:extLst>
          </p:cNvPr>
          <p:cNvSpPr/>
          <p:nvPr/>
        </p:nvSpPr>
        <p:spPr>
          <a:xfrm>
            <a:off x="1488000" y="2354766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850A0"/>
                </a:solidFill>
              </a:rPr>
              <a:t>B4P</a:t>
            </a:r>
            <a:endParaRPr lang="en-US" dirty="0">
              <a:solidFill>
                <a:srgbClr val="2850A0"/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646820" y="4779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68223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43013" y="2377793"/>
            <a:ext cx="9298989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446505" y="5445000"/>
            <a:ext cx="9298989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446505" y="1257731"/>
            <a:ext cx="928800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99949" y="1871404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72141" y="5650568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1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7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46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29324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5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0507" y="2705721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6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9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18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0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02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66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2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115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1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6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66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0141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2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7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337112" y="4889532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161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276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391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066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218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37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852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967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70807" y="5511925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95966" y="1374358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438051" y="1393780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5750752" y="4850206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30041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937332" y="2349001"/>
            <a:ext cx="9427031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937332" y="5433039"/>
            <a:ext cx="9342668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937332" y="1245770"/>
            <a:ext cx="942703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6290776" y="1859443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2424639" y="5568713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210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440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86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1016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3037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620151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94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2101334" y="269376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325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418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709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5341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493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557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901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83198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210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440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325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557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730968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86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901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1016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827939" y="4877571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210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325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440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557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709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86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901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1016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6161634" y="5499964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586793" y="1362397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881040" y="1330208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6241579" y="4838245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Rectangle 79">
            <a:extLst>
              <a:ext uri="{FF2B5EF4-FFF2-40B4-BE49-F238E27FC236}">
                <a16:creationId xmlns:a16="http://schemas.microsoft.com/office/drawing/2014/main" id="{0142CF32-964D-2446-BFD2-371A51F44342}"/>
              </a:ext>
            </a:extLst>
          </p:cNvPr>
          <p:cNvSpPr/>
          <p:nvPr/>
        </p:nvSpPr>
        <p:spPr>
          <a:xfrm>
            <a:off x="893283" y="3441466"/>
            <a:ext cx="10440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2850A0"/>
                </a:solidFill>
              </a:rPr>
              <a:t>B4P</a:t>
            </a:r>
          </a:p>
        </p:txBody>
      </p:sp>
    </p:spTree>
    <p:extLst>
      <p:ext uri="{BB962C8B-B14F-4D97-AF65-F5344CB8AC3E}">
        <p14:creationId xmlns:p14="http://schemas.microsoft.com/office/powerpoint/2010/main" val="2756334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ounded Rectangle">
            <a:extLst>
              <a:ext uri="{FF2B5EF4-FFF2-40B4-BE49-F238E27FC236}">
                <a16:creationId xmlns:a16="http://schemas.microsoft.com/office/drawing/2014/main" id="{BEEB8E30-D4D0-F540-B94A-D6FC1CEDD567}"/>
              </a:ext>
            </a:extLst>
          </p:cNvPr>
          <p:cNvSpPr/>
          <p:nvPr/>
        </p:nvSpPr>
        <p:spPr>
          <a:xfrm>
            <a:off x="1477266" y="2412157"/>
            <a:ext cx="9393516" cy="2256723"/>
          </a:xfrm>
          <a:prstGeom prst="roundRect">
            <a:avLst>
              <a:gd name="adj" fmla="val 6014"/>
            </a:avLst>
          </a:prstGeom>
          <a:solidFill>
            <a:srgbClr val="3264C8"/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57" name="Pfeil: nach rechts 95">
            <a:extLst>
              <a:ext uri="{FF2B5EF4-FFF2-40B4-BE49-F238E27FC236}">
                <a16:creationId xmlns:a16="http://schemas.microsoft.com/office/drawing/2014/main" id="{1C36DC4A-FB4E-3142-A695-CDA94AB45765}"/>
              </a:ext>
            </a:extLst>
          </p:cNvPr>
          <p:cNvSpPr/>
          <p:nvPr/>
        </p:nvSpPr>
        <p:spPr>
          <a:xfrm rot="5400000">
            <a:off x="5702062" y="1914073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6785800" y="545009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206" name="Gerade Verbindung mit Pfeil 55">
            <a:extLst>
              <a:ext uri="{FF2B5EF4-FFF2-40B4-BE49-F238E27FC236}">
                <a16:creationId xmlns:a16="http://schemas.microsoft.com/office/drawing/2014/main" id="{7B73641C-280F-FD46-A0A8-D9CD318B116B}"/>
              </a:ext>
            </a:extLst>
          </p:cNvPr>
          <p:cNvCxnSpPr>
            <a:cxnSpLocks/>
          </p:cNvCxnSpPr>
          <p:nvPr/>
        </p:nvCxnSpPr>
        <p:spPr>
          <a:xfrm>
            <a:off x="1601728" y="2786097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available</a:t>
            </a:r>
          </a:p>
        </p:txBody>
      </p:sp>
      <p:grpSp>
        <p:nvGrpSpPr>
          <p:cNvPr id="223" name="Gruppieren 10">
            <a:extLst>
              <a:ext uri="{FF2B5EF4-FFF2-40B4-BE49-F238E27FC236}">
                <a16:creationId xmlns:a16="http://schemas.microsoft.com/office/drawing/2014/main" id="{071886EC-6FAA-8047-BB91-602D55279575}"/>
              </a:ext>
            </a:extLst>
          </p:cNvPr>
          <p:cNvGrpSpPr/>
          <p:nvPr/>
        </p:nvGrpSpPr>
        <p:grpSpPr>
          <a:xfrm>
            <a:off x="9377728" y="2466965"/>
            <a:ext cx="283792" cy="309627"/>
            <a:chOff x="7789696" y="1644240"/>
            <a:chExt cx="431444" cy="576000"/>
          </a:xfrm>
        </p:grpSpPr>
        <p:sp>
          <p:nvSpPr>
            <p:cNvPr id="224" name="Ellipse 9">
              <a:extLst>
                <a:ext uri="{FF2B5EF4-FFF2-40B4-BE49-F238E27FC236}">
                  <a16:creationId xmlns:a16="http://schemas.microsoft.com/office/drawing/2014/main" id="{F1F8A15B-8D43-8943-944A-CF19906B3849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25" name="Grafik 57">
              <a:extLst>
                <a:ext uri="{FF2B5EF4-FFF2-40B4-BE49-F238E27FC236}">
                  <a16:creationId xmlns:a16="http://schemas.microsoft.com/office/drawing/2014/main" id="{12D4CB9E-A6C8-4F41-98FE-59811BFC8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595757" y="5343185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409690" y="1372854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702061" y="4539005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704000" y="2421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4791E030-1F0D-9847-90D3-E869DA85D48B}"/>
              </a:ext>
            </a:extLst>
          </p:cNvPr>
          <p:cNvSpPr/>
          <p:nvPr/>
        </p:nvSpPr>
        <p:spPr>
          <a:xfrm rot="19888619">
            <a:off x="768604" y="1353756"/>
            <a:ext cx="5549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</a:rPr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2248922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>
                <a:solidFill>
                  <a:srgbClr val="2850A0"/>
                </a:solidFill>
              </a:rPr>
              <a:t> </a:t>
            </a:r>
            <a:br>
              <a:rPr lang="en-US">
                <a:solidFill>
                  <a:srgbClr val="2850A0"/>
                </a:solidFill>
              </a:rPr>
            </a:br>
            <a:r>
              <a:rPr lang="en-US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773510" y="1411722"/>
            <a:ext cx="237873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60747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797267" y="1388078"/>
            <a:ext cx="223473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500"/>
              <a:t>B4P</a:t>
            </a:r>
            <a:r>
              <a:rPr lang="en-US"/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486779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702779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5918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134779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486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702779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5918779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134779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2335158" y="5419017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749385"/>
            <a:ext cx="1640345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>
                  <a:solidFill>
                    <a:srgbClr val="A6A6A6"/>
                  </a:solidFill>
                </a:rPr>
                <a:t>X</a:t>
              </a:r>
              <a:endParaRPr lang="en-US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433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Solution: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72000" y="3789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9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Table of Contents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Manual data integration and analysis is labor-intensive and error-prone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1415624" y="1202862"/>
            <a:ext cx="3852312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Start  your data analysis task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6564000" y="6165000"/>
            <a:ext cx="4284000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Work completed: late, inconsistent, error-prone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3107728" y="2008585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963728" y="2872681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780024" y="4672881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6437564" y="1920400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398630" y="5428965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7344252" y="3765754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1091456" y="2706498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754843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1307728" y="3808801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467728" y="1578489"/>
            <a:ext cx="900084" cy="43009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627896" y="2208508"/>
            <a:ext cx="809668" cy="12418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295812" y="2656801"/>
            <a:ext cx="72000" cy="21588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2"/>
            <a:endCxn id="13" idx="1"/>
          </p:cNvCxnSpPr>
          <p:nvPr/>
        </p:nvCxnSpPr>
        <p:spPr>
          <a:xfrm>
            <a:off x="8057456" y="2496616"/>
            <a:ext cx="270544" cy="61822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5627896" y="3088705"/>
            <a:ext cx="2700104" cy="2613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 flipV="1">
            <a:off x="4043728" y="4089790"/>
            <a:ext cx="3300524" cy="4301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771912" y="3304729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627896" y="3088705"/>
            <a:ext cx="144016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2603456" y="2994498"/>
            <a:ext cx="360272" cy="9420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5240150" y="4924909"/>
            <a:ext cx="1539874" cy="54633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2647942" y="5219216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8147876" y="4413826"/>
            <a:ext cx="600224" cy="25905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2675728" y="4456801"/>
            <a:ext cx="1268318" cy="76241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115728" y="4384801"/>
            <a:ext cx="2664296" cy="54010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5240150" y="5471244"/>
            <a:ext cx="1158480" cy="20974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7838630" y="5176937"/>
            <a:ext cx="309246" cy="25202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685874" y="3959244"/>
            <a:ext cx="1584176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043728" y="3520753"/>
            <a:ext cx="1728184" cy="36004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  <a:endCxn id="5" idx="0"/>
          </p:cNvCxnSpPr>
          <p:nvPr/>
        </p:nvCxnSpPr>
        <p:spPr>
          <a:xfrm>
            <a:off x="7838630" y="5933021"/>
            <a:ext cx="867370" cy="23197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stCxn id="21" idx="3"/>
            <a:endCxn id="11" idx="0"/>
          </p:cNvCxnSpPr>
          <p:nvPr/>
        </p:nvCxnSpPr>
        <p:spPr>
          <a:xfrm>
            <a:off x="7356088" y="3520753"/>
            <a:ext cx="1392012" cy="24500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891728" y="3376801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6399413" y="2862904"/>
            <a:ext cx="1403900" cy="314034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Errors Introduced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1000446" y="4672841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stCxn id="14" idx="2"/>
            <a:endCxn id="102" idx="0"/>
          </p:cNvCxnSpPr>
          <p:nvPr/>
        </p:nvCxnSpPr>
        <p:spPr>
          <a:xfrm flipH="1">
            <a:off x="1752246" y="4456801"/>
            <a:ext cx="923482" cy="21604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stCxn id="26" idx="1"/>
            <a:endCxn id="102" idx="2"/>
          </p:cNvCxnSpPr>
          <p:nvPr/>
        </p:nvCxnSpPr>
        <p:spPr>
          <a:xfrm flipH="1" flipV="1">
            <a:off x="1752246" y="5176897"/>
            <a:ext cx="895696" cy="29434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Unreadable, unchangeable, opaque code cannot be created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Complex, 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becomes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Conventional methods of analytics automation are complex and unsustainable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16000" y="2565000"/>
            <a:ext cx="9393516" cy="2441796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534036" y="5774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94486" y="2538965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598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1005</TotalTime>
  <Words>8040</Words>
  <Application>Microsoft Macintosh PowerPoint</Application>
  <PresentationFormat>Widescreen</PresentationFormat>
  <Paragraphs>1293</Paragraphs>
  <Slides>39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Overview  The B4P Data Integration and Analytics Engine</vt:lpstr>
      <vt:lpstr>Overview  The B4P Data Integration and Analytics Engine</vt:lpstr>
      <vt:lpstr>Overview  The B4P Data Integration and Analytics Engine</vt:lpstr>
      <vt:lpstr>Overview  The B4P Data Integration and Analytics Engine</vt:lpstr>
      <vt:lpstr>Table of Contents</vt:lpstr>
      <vt:lpstr>Problem Statement Manual data integration and analysis is labor-intensive and error-prone</vt:lpstr>
      <vt:lpstr>Problem Statement Conventional methods of analytics automation are complex and unsustainable</vt:lpstr>
      <vt:lpstr>Solution Automate your data integration and analysis with the B4P analytics engine</vt:lpstr>
      <vt:lpstr>B4P Solution Based on 14 Years of Experience Solving Problems in a Global Corporation</vt:lpstr>
      <vt:lpstr>B4P Solution Supported Data Formats</vt:lpstr>
      <vt:lpstr>Real-world Use Case #1 Integrating Corporate data from branch offices worldwide</vt:lpstr>
      <vt:lpstr>Real-world Use Case #2 Information interchange between multiple different databases</vt:lpstr>
      <vt:lpstr>Real-world Use Case #3 Enriched Business Intelligence from many data sources</vt:lpstr>
      <vt:lpstr>B4P Language Key Benefits of a Low-Code Language Approach</vt:lpstr>
      <vt:lpstr>B4P Language Syntax and Semantics</vt:lpstr>
      <vt:lpstr>B4P Example #1 Merging Two Tables</vt:lpstr>
      <vt:lpstr>8 statements:  load, clean, align semantics, merge, and save</vt:lpstr>
      <vt:lpstr>PowerPoint Presentation</vt:lpstr>
      <vt:lpstr>B4P Example #2 Combining Stock Data: SP 500 and NASDAQ 100</vt:lpstr>
      <vt:lpstr>B4P Example #2 Combining Stock Data: SP 500 and NASDAQ 100</vt:lpstr>
      <vt:lpstr>B4P Example #3 Web Data: Analyzing all Presidents in Wikipedia</vt:lpstr>
      <vt:lpstr>B4P Example #3 Web Data: Analyzing all Presidents in Wikipedia</vt:lpstr>
      <vt:lpstr>B4P  Beyond Former Performance.</vt:lpstr>
      <vt:lpstr>PowerPoint Presentation</vt:lpstr>
      <vt:lpstr>B4P New in Release 8.00</vt:lpstr>
      <vt:lpstr>B4P Use Case Automatic documentation generation for website www.b4p.app</vt:lpstr>
      <vt:lpstr>B4P Use Case Automatic Document Generation for www.b4p.app using B4P</vt:lpstr>
      <vt:lpstr>Program Example #3 Combining Stock Data: SP 500 and NASDAQ 100</vt:lpstr>
      <vt:lpstr>PowerPoint Presentation</vt:lpstr>
      <vt:lpstr>PowerPoint Presentation</vt:lpstr>
      <vt:lpstr>PowerPoint Presentation</vt:lpstr>
      <vt:lpstr>PowerPoint Presentation</vt:lpstr>
      <vt:lpstr>Variable Model Introduction</vt:lpstr>
      <vt:lpstr>B4P Solution Automate your data integration and analysis with a low-code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Rafael Richards</cp:lastModifiedBy>
  <cp:revision>393</cp:revision>
  <cp:lastPrinted>2012-05-04T14:30:29Z</cp:lastPrinted>
  <dcterms:created xsi:type="dcterms:W3CDTF">2016-02-06T20:40:56Z</dcterms:created>
  <dcterms:modified xsi:type="dcterms:W3CDTF">2021-05-26T22:10:26Z</dcterms:modified>
</cp:coreProperties>
</file>